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13" r:id="rId5"/>
    <p:sldId id="258" r:id="rId6"/>
    <p:sldId id="257" r:id="rId7"/>
    <p:sldId id="321" r:id="rId8"/>
    <p:sldId id="314" r:id="rId9"/>
    <p:sldId id="315" r:id="rId10"/>
    <p:sldId id="302" r:id="rId11"/>
    <p:sldId id="303" r:id="rId12"/>
    <p:sldId id="305" r:id="rId13"/>
    <p:sldId id="316" r:id="rId14"/>
    <p:sldId id="317" r:id="rId15"/>
    <p:sldId id="423" r:id="rId16"/>
    <p:sldId id="401" r:id="rId17"/>
    <p:sldId id="335" r:id="rId18"/>
    <p:sldId id="336" r:id="rId19"/>
    <p:sldId id="318" r:id="rId20"/>
    <p:sldId id="332" r:id="rId21"/>
    <p:sldId id="337" r:id="rId22"/>
    <p:sldId id="448" r:id="rId23"/>
    <p:sldId id="446" r:id="rId24"/>
    <p:sldId id="319" r:id="rId25"/>
    <p:sldId id="307" r:id="rId26"/>
    <p:sldId id="331" r:id="rId27"/>
    <p:sldId id="310" r:id="rId28"/>
    <p:sldId id="311" r:id="rId29"/>
    <p:sldId id="363" r:id="rId30"/>
    <p:sldId id="323" r:id="rId31"/>
    <p:sldId id="325" r:id="rId32"/>
    <p:sldId id="326" r:id="rId33"/>
    <p:sldId id="327" r:id="rId34"/>
    <p:sldId id="328" r:id="rId35"/>
    <p:sldId id="364" r:id="rId36"/>
    <p:sldId id="365" r:id="rId37"/>
    <p:sldId id="330" r:id="rId38"/>
    <p:sldId id="312" r:id="rId39"/>
    <p:sldId id="367"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A86614B-2600-429A-AA34-18849E7BEDC2}">
          <p14:sldIdLst>
            <p14:sldId id="313"/>
            <p14:sldId id="258"/>
            <p14:sldId id="257"/>
            <p14:sldId id="321"/>
            <p14:sldId id="314"/>
            <p14:sldId id="315"/>
            <p14:sldId id="302"/>
            <p14:sldId id="303"/>
            <p14:sldId id="305"/>
            <p14:sldId id="316"/>
            <p14:sldId id="317"/>
            <p14:sldId id="423"/>
            <p14:sldId id="401"/>
            <p14:sldId id="335"/>
            <p14:sldId id="336"/>
            <p14:sldId id="318"/>
            <p14:sldId id="332"/>
            <p14:sldId id="319"/>
            <p14:sldId id="307"/>
            <p14:sldId id="331"/>
            <p14:sldId id="310"/>
            <p14:sldId id="311"/>
            <p14:sldId id="363"/>
            <p14:sldId id="323"/>
            <p14:sldId id="325"/>
            <p14:sldId id="326"/>
            <p14:sldId id="327"/>
            <p14:sldId id="328"/>
            <p14:sldId id="364"/>
            <p14:sldId id="365"/>
            <p14:sldId id="330"/>
            <p14:sldId id="312"/>
            <p14:sldId id="367"/>
            <p14:sldId id="337"/>
            <p14:sldId id="256"/>
            <p14:sldId id="446"/>
            <p14:sldId id="44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5FC"/>
    <a:srgbClr val="A2A2A2"/>
    <a:srgbClr val="99D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3" autoAdjust="0"/>
    <p:restoredTop sz="94660"/>
  </p:normalViewPr>
  <p:slideViewPr>
    <p:cSldViewPr snapToGrid="0">
      <p:cViewPr varScale="1">
        <p:scale>
          <a:sx n="102" d="100"/>
          <a:sy n="102" d="100"/>
        </p:scale>
        <p:origin x="118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6A7E7-E01A-4BA2-B889-FBE913C1BC8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C6EB6-B4EC-4E1D-A0D5-A6081E7574B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FC6EB6-B4EC-4E1D-A0D5-A6081E7574B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FC6EB6-B4EC-4E1D-A0D5-A6081E7574B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DFC6EB6-B4EC-4E1D-A0D5-A6081E7574B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982877" y="2106827"/>
            <a:ext cx="2644346" cy="2644346"/>
          </a:xfrm>
          <a:custGeom>
            <a:avLst/>
            <a:gdLst>
              <a:gd name="connsiteX0" fmla="*/ 1322173 w 2644346"/>
              <a:gd name="connsiteY0" fmla="*/ 0 h 2644346"/>
              <a:gd name="connsiteX1" fmla="*/ 2644346 w 2644346"/>
              <a:gd name="connsiteY1" fmla="*/ 1322173 h 2644346"/>
              <a:gd name="connsiteX2" fmla="*/ 1322173 w 2644346"/>
              <a:gd name="connsiteY2" fmla="*/ 2644346 h 2644346"/>
              <a:gd name="connsiteX3" fmla="*/ 0 w 2644346"/>
              <a:gd name="connsiteY3" fmla="*/ 1322173 h 2644346"/>
              <a:gd name="connsiteX4" fmla="*/ 1322173 w 2644346"/>
              <a:gd name="connsiteY4" fmla="*/ 0 h 264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346" h="2644346">
                <a:moveTo>
                  <a:pt x="1322173" y="0"/>
                </a:moveTo>
                <a:cubicBezTo>
                  <a:pt x="2052389" y="0"/>
                  <a:pt x="2644346" y="591957"/>
                  <a:pt x="2644346" y="1322173"/>
                </a:cubicBezTo>
                <a:cubicBezTo>
                  <a:pt x="2644346" y="2052389"/>
                  <a:pt x="2052389" y="2644346"/>
                  <a:pt x="1322173" y="2644346"/>
                </a:cubicBezTo>
                <a:cubicBezTo>
                  <a:pt x="591957" y="2644346"/>
                  <a:pt x="0" y="2052389"/>
                  <a:pt x="0" y="1322173"/>
                </a:cubicBezTo>
                <a:cubicBezTo>
                  <a:pt x="0" y="591957"/>
                  <a:pt x="591957" y="0"/>
                  <a:pt x="1322173" y="0"/>
                </a:cubicBezTo>
                <a:close/>
              </a:path>
            </a:pathLst>
          </a:custGeom>
          <a:solidFill>
            <a:schemeClr val="bg2"/>
          </a:solidFill>
          <a:ln w="63500">
            <a:solidFill>
              <a:schemeClr val="bg1"/>
            </a:solidFill>
          </a:ln>
          <a:effectLst/>
        </p:spPr>
        <p:txBody>
          <a:bodyPr wrap="square">
            <a:noAutofit/>
          </a:bodyPr>
          <a:lstStyle/>
          <a:p>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3138487" y="1876425"/>
            <a:ext cx="5915025" cy="3105150"/>
          </a:xfrm>
          <a:custGeom>
            <a:avLst/>
            <a:gdLst>
              <a:gd name="connsiteX0" fmla="*/ 0 w 5915025"/>
              <a:gd name="connsiteY0" fmla="*/ 0 h 3105150"/>
              <a:gd name="connsiteX1" fmla="*/ 5915025 w 5915025"/>
              <a:gd name="connsiteY1" fmla="*/ 0 h 3105150"/>
              <a:gd name="connsiteX2" fmla="*/ 5915025 w 5915025"/>
              <a:gd name="connsiteY2" fmla="*/ 3105150 h 3105150"/>
              <a:gd name="connsiteX3" fmla="*/ 0 w 5915025"/>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5915025" h="3105150">
                <a:moveTo>
                  <a:pt x="0" y="0"/>
                </a:moveTo>
                <a:lnTo>
                  <a:pt x="5915025" y="0"/>
                </a:lnTo>
                <a:lnTo>
                  <a:pt x="5915025" y="3105150"/>
                </a:lnTo>
                <a:lnTo>
                  <a:pt x="0" y="3105150"/>
                </a:lnTo>
                <a:close/>
              </a:path>
            </a:pathLst>
          </a:custGeom>
        </p:spPr>
        <p:txBody>
          <a:bodyPr wrap="square">
            <a:noAutofit/>
          </a:body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911225" y="635000"/>
            <a:ext cx="10369550" cy="5565775"/>
          </a:xfrm>
          <a:custGeom>
            <a:avLst/>
            <a:gdLst>
              <a:gd name="connsiteX0" fmla="*/ 0 w 10369550"/>
              <a:gd name="connsiteY0" fmla="*/ 0 h 5565775"/>
              <a:gd name="connsiteX1" fmla="*/ 10369550 w 10369550"/>
              <a:gd name="connsiteY1" fmla="*/ 0 h 5565775"/>
              <a:gd name="connsiteX2" fmla="*/ 10369550 w 10369550"/>
              <a:gd name="connsiteY2" fmla="*/ 5565775 h 5565775"/>
              <a:gd name="connsiteX3" fmla="*/ 0 w 10369550"/>
              <a:gd name="connsiteY3" fmla="*/ 5565775 h 5565775"/>
            </a:gdLst>
            <a:ahLst/>
            <a:cxnLst>
              <a:cxn ang="0">
                <a:pos x="connsiteX0" y="connsiteY0"/>
              </a:cxn>
              <a:cxn ang="0">
                <a:pos x="connsiteX1" y="connsiteY1"/>
              </a:cxn>
              <a:cxn ang="0">
                <a:pos x="connsiteX2" y="connsiteY2"/>
              </a:cxn>
              <a:cxn ang="0">
                <a:pos x="connsiteX3" y="connsiteY3"/>
              </a:cxn>
            </a:cxnLst>
            <a:rect l="l" t="t" r="r" b="b"/>
            <a:pathLst>
              <a:path w="10369550" h="5565775">
                <a:moveTo>
                  <a:pt x="0" y="0"/>
                </a:moveTo>
                <a:lnTo>
                  <a:pt x="10369550" y="0"/>
                </a:lnTo>
                <a:lnTo>
                  <a:pt x="10369550" y="5565775"/>
                </a:lnTo>
                <a:lnTo>
                  <a:pt x="0" y="5565775"/>
                </a:lnTo>
                <a:close/>
              </a:path>
            </a:pathLst>
          </a:custGeom>
        </p:spPr>
        <p:txBody>
          <a:bodyPr wrap="square">
            <a:noAutofit/>
          </a:bodyPr>
          <a:lstStyle/>
          <a:p>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92089" y="635000"/>
            <a:ext cx="2770795" cy="5565775"/>
          </a:xfrm>
          <a:custGeom>
            <a:avLst/>
            <a:gdLst>
              <a:gd name="connsiteX0" fmla="*/ 0 w 2770795"/>
              <a:gd name="connsiteY0" fmla="*/ 0 h 5565775"/>
              <a:gd name="connsiteX1" fmla="*/ 2770795 w 2770795"/>
              <a:gd name="connsiteY1" fmla="*/ 0 h 5565775"/>
              <a:gd name="connsiteX2" fmla="*/ 2770795 w 2770795"/>
              <a:gd name="connsiteY2" fmla="*/ 5565775 h 5565775"/>
              <a:gd name="connsiteX3" fmla="*/ 0 w 2770795"/>
              <a:gd name="connsiteY3" fmla="*/ 5565775 h 5565775"/>
            </a:gdLst>
            <a:ahLst/>
            <a:cxnLst>
              <a:cxn ang="0">
                <a:pos x="connsiteX0" y="connsiteY0"/>
              </a:cxn>
              <a:cxn ang="0">
                <a:pos x="connsiteX1" y="connsiteY1"/>
              </a:cxn>
              <a:cxn ang="0">
                <a:pos x="connsiteX2" y="connsiteY2"/>
              </a:cxn>
              <a:cxn ang="0">
                <a:pos x="connsiteX3" y="connsiteY3"/>
              </a:cxn>
            </a:cxnLst>
            <a:rect l="l" t="t" r="r" b="b"/>
            <a:pathLst>
              <a:path w="2770795" h="5565775">
                <a:moveTo>
                  <a:pt x="0" y="0"/>
                </a:moveTo>
                <a:lnTo>
                  <a:pt x="2770795" y="0"/>
                </a:lnTo>
                <a:lnTo>
                  <a:pt x="2770795" y="5565775"/>
                </a:lnTo>
                <a:lnTo>
                  <a:pt x="0" y="5565775"/>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3335035" y="646112"/>
            <a:ext cx="2770795" cy="5565775"/>
          </a:xfrm>
          <a:custGeom>
            <a:avLst/>
            <a:gdLst>
              <a:gd name="connsiteX0" fmla="*/ 0 w 2770795"/>
              <a:gd name="connsiteY0" fmla="*/ 0 h 5565775"/>
              <a:gd name="connsiteX1" fmla="*/ 2770795 w 2770795"/>
              <a:gd name="connsiteY1" fmla="*/ 0 h 5565775"/>
              <a:gd name="connsiteX2" fmla="*/ 2770795 w 2770795"/>
              <a:gd name="connsiteY2" fmla="*/ 5565775 h 5565775"/>
              <a:gd name="connsiteX3" fmla="*/ 0 w 2770795"/>
              <a:gd name="connsiteY3" fmla="*/ 5565775 h 5565775"/>
            </a:gdLst>
            <a:ahLst/>
            <a:cxnLst>
              <a:cxn ang="0">
                <a:pos x="connsiteX0" y="connsiteY0"/>
              </a:cxn>
              <a:cxn ang="0">
                <a:pos x="connsiteX1" y="connsiteY1"/>
              </a:cxn>
              <a:cxn ang="0">
                <a:pos x="connsiteX2" y="connsiteY2"/>
              </a:cxn>
              <a:cxn ang="0">
                <a:pos x="connsiteX3" y="connsiteY3"/>
              </a:cxn>
            </a:cxnLst>
            <a:rect l="l" t="t" r="r" b="b"/>
            <a:pathLst>
              <a:path w="2770795" h="5565775">
                <a:moveTo>
                  <a:pt x="0" y="0"/>
                </a:moveTo>
                <a:lnTo>
                  <a:pt x="2770795" y="0"/>
                </a:lnTo>
                <a:lnTo>
                  <a:pt x="2770795" y="5565775"/>
                </a:lnTo>
                <a:lnTo>
                  <a:pt x="0" y="5565775"/>
                </a:lnTo>
                <a:close/>
              </a:path>
            </a:pathLst>
          </a:custGeom>
        </p:spPr>
        <p:txBody>
          <a:bodyPr wrap="square">
            <a:noAutofit/>
          </a:bodyPr>
          <a:lstStyle/>
          <a:p>
            <a:endParaRPr lang="zh-CN" altLang="en-US"/>
          </a:p>
        </p:txBody>
      </p:sp>
      <p:sp>
        <p:nvSpPr>
          <p:cNvPr id="9" name="图片占位符 8"/>
          <p:cNvSpPr>
            <a:spLocks noGrp="1"/>
          </p:cNvSpPr>
          <p:nvPr>
            <p:ph type="pic" sz="quarter" idx="12"/>
          </p:nvPr>
        </p:nvSpPr>
        <p:spPr>
          <a:xfrm>
            <a:off x="6477981" y="640556"/>
            <a:ext cx="2770795" cy="5565775"/>
          </a:xfrm>
          <a:custGeom>
            <a:avLst/>
            <a:gdLst>
              <a:gd name="connsiteX0" fmla="*/ 0 w 2770795"/>
              <a:gd name="connsiteY0" fmla="*/ 0 h 5565775"/>
              <a:gd name="connsiteX1" fmla="*/ 2770795 w 2770795"/>
              <a:gd name="connsiteY1" fmla="*/ 0 h 5565775"/>
              <a:gd name="connsiteX2" fmla="*/ 2770795 w 2770795"/>
              <a:gd name="connsiteY2" fmla="*/ 5565775 h 5565775"/>
              <a:gd name="connsiteX3" fmla="*/ 0 w 2770795"/>
              <a:gd name="connsiteY3" fmla="*/ 5565775 h 5565775"/>
            </a:gdLst>
            <a:ahLst/>
            <a:cxnLst>
              <a:cxn ang="0">
                <a:pos x="connsiteX0" y="connsiteY0"/>
              </a:cxn>
              <a:cxn ang="0">
                <a:pos x="connsiteX1" y="connsiteY1"/>
              </a:cxn>
              <a:cxn ang="0">
                <a:pos x="connsiteX2" y="connsiteY2"/>
              </a:cxn>
              <a:cxn ang="0">
                <a:pos x="connsiteX3" y="connsiteY3"/>
              </a:cxn>
            </a:cxnLst>
            <a:rect l="l" t="t" r="r" b="b"/>
            <a:pathLst>
              <a:path w="2770795" h="5565775">
                <a:moveTo>
                  <a:pt x="0" y="0"/>
                </a:moveTo>
                <a:lnTo>
                  <a:pt x="2770795" y="0"/>
                </a:lnTo>
                <a:lnTo>
                  <a:pt x="2770795" y="5565775"/>
                </a:lnTo>
                <a:lnTo>
                  <a:pt x="0" y="5565775"/>
                </a:lnTo>
                <a:close/>
              </a:path>
            </a:pathLst>
          </a:custGeom>
        </p:spPr>
        <p:txBody>
          <a:bodyPr wrap="square">
            <a:noAutofit/>
          </a:bodyPr>
          <a:lstStyle/>
          <a:p>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1225" y="2095501"/>
            <a:ext cx="3232150" cy="2638425"/>
          </a:xfrm>
          <a:custGeom>
            <a:avLst/>
            <a:gdLst>
              <a:gd name="connsiteX0" fmla="*/ 0 w 3232150"/>
              <a:gd name="connsiteY0" fmla="*/ 0 h 2638425"/>
              <a:gd name="connsiteX1" fmla="*/ 3232150 w 3232150"/>
              <a:gd name="connsiteY1" fmla="*/ 0 h 2638425"/>
              <a:gd name="connsiteX2" fmla="*/ 3232150 w 3232150"/>
              <a:gd name="connsiteY2" fmla="*/ 2638425 h 2638425"/>
              <a:gd name="connsiteX3" fmla="*/ 0 w 3232150"/>
              <a:gd name="connsiteY3" fmla="*/ 2638425 h 2638425"/>
            </a:gdLst>
            <a:ahLst/>
            <a:cxnLst>
              <a:cxn ang="0">
                <a:pos x="connsiteX0" y="connsiteY0"/>
              </a:cxn>
              <a:cxn ang="0">
                <a:pos x="connsiteX1" y="connsiteY1"/>
              </a:cxn>
              <a:cxn ang="0">
                <a:pos x="connsiteX2" y="connsiteY2"/>
              </a:cxn>
              <a:cxn ang="0">
                <a:pos x="connsiteX3" y="connsiteY3"/>
              </a:cxn>
            </a:cxnLst>
            <a:rect l="l" t="t" r="r" b="b"/>
            <a:pathLst>
              <a:path w="3232150" h="2638425">
                <a:moveTo>
                  <a:pt x="0" y="0"/>
                </a:moveTo>
                <a:lnTo>
                  <a:pt x="3232150" y="0"/>
                </a:lnTo>
                <a:lnTo>
                  <a:pt x="3232150" y="2638425"/>
                </a:lnTo>
                <a:lnTo>
                  <a:pt x="0" y="2638425"/>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4479925" y="2109788"/>
            <a:ext cx="3232150" cy="2638425"/>
          </a:xfrm>
          <a:custGeom>
            <a:avLst/>
            <a:gdLst>
              <a:gd name="connsiteX0" fmla="*/ 0 w 3232150"/>
              <a:gd name="connsiteY0" fmla="*/ 0 h 2638425"/>
              <a:gd name="connsiteX1" fmla="*/ 3232150 w 3232150"/>
              <a:gd name="connsiteY1" fmla="*/ 0 h 2638425"/>
              <a:gd name="connsiteX2" fmla="*/ 3232150 w 3232150"/>
              <a:gd name="connsiteY2" fmla="*/ 2638425 h 2638425"/>
              <a:gd name="connsiteX3" fmla="*/ 0 w 3232150"/>
              <a:gd name="connsiteY3" fmla="*/ 2638425 h 2638425"/>
            </a:gdLst>
            <a:ahLst/>
            <a:cxnLst>
              <a:cxn ang="0">
                <a:pos x="connsiteX0" y="connsiteY0"/>
              </a:cxn>
              <a:cxn ang="0">
                <a:pos x="connsiteX1" y="connsiteY1"/>
              </a:cxn>
              <a:cxn ang="0">
                <a:pos x="connsiteX2" y="connsiteY2"/>
              </a:cxn>
              <a:cxn ang="0">
                <a:pos x="connsiteX3" y="connsiteY3"/>
              </a:cxn>
            </a:cxnLst>
            <a:rect l="l" t="t" r="r" b="b"/>
            <a:pathLst>
              <a:path w="3232150" h="2638425">
                <a:moveTo>
                  <a:pt x="0" y="0"/>
                </a:moveTo>
                <a:lnTo>
                  <a:pt x="3232150" y="0"/>
                </a:lnTo>
                <a:lnTo>
                  <a:pt x="3232150" y="2638425"/>
                </a:lnTo>
                <a:lnTo>
                  <a:pt x="0" y="2638425"/>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048625" y="2124075"/>
            <a:ext cx="3232150" cy="2638425"/>
          </a:xfrm>
          <a:custGeom>
            <a:avLst/>
            <a:gdLst>
              <a:gd name="connsiteX0" fmla="*/ 0 w 3232150"/>
              <a:gd name="connsiteY0" fmla="*/ 0 h 2638425"/>
              <a:gd name="connsiteX1" fmla="*/ 3232150 w 3232150"/>
              <a:gd name="connsiteY1" fmla="*/ 0 h 2638425"/>
              <a:gd name="connsiteX2" fmla="*/ 3232150 w 3232150"/>
              <a:gd name="connsiteY2" fmla="*/ 2638425 h 2638425"/>
              <a:gd name="connsiteX3" fmla="*/ 0 w 3232150"/>
              <a:gd name="connsiteY3" fmla="*/ 2638425 h 2638425"/>
            </a:gdLst>
            <a:ahLst/>
            <a:cxnLst>
              <a:cxn ang="0">
                <a:pos x="connsiteX0" y="connsiteY0"/>
              </a:cxn>
              <a:cxn ang="0">
                <a:pos x="connsiteX1" y="connsiteY1"/>
              </a:cxn>
              <a:cxn ang="0">
                <a:pos x="connsiteX2" y="connsiteY2"/>
              </a:cxn>
              <a:cxn ang="0">
                <a:pos x="connsiteX3" y="connsiteY3"/>
              </a:cxn>
            </a:cxnLst>
            <a:rect l="l" t="t" r="r" b="b"/>
            <a:pathLst>
              <a:path w="3232150" h="2638425">
                <a:moveTo>
                  <a:pt x="0" y="0"/>
                </a:moveTo>
                <a:lnTo>
                  <a:pt x="3232150" y="0"/>
                </a:lnTo>
                <a:lnTo>
                  <a:pt x="3232150" y="2638425"/>
                </a:lnTo>
                <a:lnTo>
                  <a:pt x="0" y="2638425"/>
                </a:lnTo>
                <a:close/>
              </a:path>
            </a:pathLst>
          </a:custGeom>
        </p:spPr>
        <p:txBody>
          <a:bodyPr wrap="square">
            <a:noAutofit/>
          </a:body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911226" y="635001"/>
            <a:ext cx="5184775" cy="5565775"/>
          </a:xfrm>
          <a:custGeom>
            <a:avLst/>
            <a:gdLst>
              <a:gd name="connsiteX0" fmla="*/ 0 w 5184775"/>
              <a:gd name="connsiteY0" fmla="*/ 0 h 5565775"/>
              <a:gd name="connsiteX1" fmla="*/ 5184775 w 5184775"/>
              <a:gd name="connsiteY1" fmla="*/ 0 h 5565775"/>
              <a:gd name="connsiteX2" fmla="*/ 5184775 w 5184775"/>
              <a:gd name="connsiteY2" fmla="*/ 5565775 h 5565775"/>
              <a:gd name="connsiteX3" fmla="*/ 0 w 5184775"/>
              <a:gd name="connsiteY3" fmla="*/ 5565775 h 5565775"/>
            </a:gdLst>
            <a:ahLst/>
            <a:cxnLst>
              <a:cxn ang="0">
                <a:pos x="connsiteX0" y="connsiteY0"/>
              </a:cxn>
              <a:cxn ang="0">
                <a:pos x="connsiteX1" y="connsiteY1"/>
              </a:cxn>
              <a:cxn ang="0">
                <a:pos x="connsiteX2" y="connsiteY2"/>
              </a:cxn>
              <a:cxn ang="0">
                <a:pos x="connsiteX3" y="connsiteY3"/>
              </a:cxn>
            </a:cxnLst>
            <a:rect l="l" t="t" r="r" b="b"/>
            <a:pathLst>
              <a:path w="5184775" h="5565775">
                <a:moveTo>
                  <a:pt x="0" y="0"/>
                </a:moveTo>
                <a:lnTo>
                  <a:pt x="5184775" y="0"/>
                </a:lnTo>
                <a:lnTo>
                  <a:pt x="5184775" y="5565775"/>
                </a:lnTo>
                <a:lnTo>
                  <a:pt x="0" y="5565775"/>
                </a:ln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6210300" y="2171700"/>
            <a:ext cx="1257300" cy="1257300"/>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9324975" y="2171700"/>
            <a:ext cx="1257300" cy="1257300"/>
          </a:xfrm>
          <a:custGeom>
            <a:avLst/>
            <a:gdLst>
              <a:gd name="connsiteX0" fmla="*/ 628650 w 1257300"/>
              <a:gd name="connsiteY0" fmla="*/ 0 h 1257300"/>
              <a:gd name="connsiteX1" fmla="*/ 1257300 w 1257300"/>
              <a:gd name="connsiteY1" fmla="*/ 628650 h 1257300"/>
              <a:gd name="connsiteX2" fmla="*/ 628650 w 1257300"/>
              <a:gd name="connsiteY2" fmla="*/ 1257300 h 1257300"/>
              <a:gd name="connsiteX3" fmla="*/ 0 w 1257300"/>
              <a:gd name="connsiteY3" fmla="*/ 628650 h 1257300"/>
              <a:gd name="connsiteX4" fmla="*/ 628650 w 1257300"/>
              <a:gd name="connsiteY4" fmla="*/ 0 h 1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0" h="1257300">
                <a:moveTo>
                  <a:pt x="628650" y="0"/>
                </a:moveTo>
                <a:cubicBezTo>
                  <a:pt x="975844" y="0"/>
                  <a:pt x="1257300" y="281456"/>
                  <a:pt x="1257300" y="628650"/>
                </a:cubicBezTo>
                <a:cubicBezTo>
                  <a:pt x="1257300" y="975844"/>
                  <a:pt x="975844" y="1257300"/>
                  <a:pt x="628650" y="1257300"/>
                </a:cubicBezTo>
                <a:cubicBezTo>
                  <a:pt x="281456" y="1257300"/>
                  <a:pt x="0" y="975844"/>
                  <a:pt x="0" y="628650"/>
                </a:cubicBezTo>
                <a:cubicBezTo>
                  <a:pt x="0" y="281456"/>
                  <a:pt x="281456" y="0"/>
                  <a:pt x="628650" y="0"/>
                </a:cubicBezTo>
                <a:close/>
              </a:path>
            </a:pathLst>
          </a:custGeom>
        </p:spPr>
        <p:txBody>
          <a:bodyPr wrap="square">
            <a:noAutofit/>
          </a:bodyPr>
          <a:lstStyle/>
          <a:p>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911226" y="3048000"/>
            <a:ext cx="3879850" cy="2541588"/>
          </a:xfrm>
          <a:custGeom>
            <a:avLst/>
            <a:gdLst>
              <a:gd name="connsiteX0" fmla="*/ 0 w 3879850"/>
              <a:gd name="connsiteY0" fmla="*/ 0 h 2541588"/>
              <a:gd name="connsiteX1" fmla="*/ 3879850 w 3879850"/>
              <a:gd name="connsiteY1" fmla="*/ 0 h 2541588"/>
              <a:gd name="connsiteX2" fmla="*/ 3879850 w 3879850"/>
              <a:gd name="connsiteY2" fmla="*/ 2541588 h 2541588"/>
              <a:gd name="connsiteX3" fmla="*/ 0 w 3879850"/>
              <a:gd name="connsiteY3" fmla="*/ 2541588 h 2541588"/>
            </a:gdLst>
            <a:ahLst/>
            <a:cxnLst>
              <a:cxn ang="0">
                <a:pos x="connsiteX0" y="connsiteY0"/>
              </a:cxn>
              <a:cxn ang="0">
                <a:pos x="connsiteX1" y="connsiteY1"/>
              </a:cxn>
              <a:cxn ang="0">
                <a:pos x="connsiteX2" y="connsiteY2"/>
              </a:cxn>
              <a:cxn ang="0">
                <a:pos x="connsiteX3" y="connsiteY3"/>
              </a:cxn>
            </a:cxnLst>
            <a:rect l="l" t="t" r="r" b="b"/>
            <a:pathLst>
              <a:path w="3879850" h="2541588">
                <a:moveTo>
                  <a:pt x="0" y="0"/>
                </a:moveTo>
                <a:lnTo>
                  <a:pt x="3879850" y="0"/>
                </a:lnTo>
                <a:lnTo>
                  <a:pt x="3879850" y="2541588"/>
                </a:lnTo>
                <a:lnTo>
                  <a:pt x="0" y="2541588"/>
                </a:lnTo>
                <a:close/>
              </a:path>
            </a:pathLst>
          </a:custGeom>
        </p:spPr>
        <p:txBody>
          <a:bodyPr wrap="square">
            <a:noAutofit/>
          </a:bodyPr>
          <a:lstStyle/>
          <a:p>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1998663"/>
            <a:ext cx="4333875" cy="3038475"/>
          </a:xfrm>
          <a:custGeom>
            <a:avLst/>
            <a:gdLst>
              <a:gd name="connsiteX0" fmla="*/ 0 w 4333875"/>
              <a:gd name="connsiteY0" fmla="*/ 0 h 3038475"/>
              <a:gd name="connsiteX1" fmla="*/ 4333875 w 4333875"/>
              <a:gd name="connsiteY1" fmla="*/ 0 h 3038475"/>
              <a:gd name="connsiteX2" fmla="*/ 4333875 w 4333875"/>
              <a:gd name="connsiteY2" fmla="*/ 3038475 h 3038475"/>
              <a:gd name="connsiteX3" fmla="*/ 0 w 4333875"/>
              <a:gd name="connsiteY3" fmla="*/ 3038475 h 3038475"/>
            </a:gdLst>
            <a:ahLst/>
            <a:cxnLst>
              <a:cxn ang="0">
                <a:pos x="connsiteX0" y="connsiteY0"/>
              </a:cxn>
              <a:cxn ang="0">
                <a:pos x="connsiteX1" y="connsiteY1"/>
              </a:cxn>
              <a:cxn ang="0">
                <a:pos x="connsiteX2" y="connsiteY2"/>
              </a:cxn>
              <a:cxn ang="0">
                <a:pos x="connsiteX3" y="connsiteY3"/>
              </a:cxn>
            </a:cxnLst>
            <a:rect l="l" t="t" r="r" b="b"/>
            <a:pathLst>
              <a:path w="4333875" h="3038475">
                <a:moveTo>
                  <a:pt x="0" y="0"/>
                </a:moveTo>
                <a:lnTo>
                  <a:pt x="4333875" y="0"/>
                </a:lnTo>
                <a:lnTo>
                  <a:pt x="4333875" y="3038475"/>
                </a:lnTo>
                <a:lnTo>
                  <a:pt x="0" y="3038475"/>
                </a:lnTo>
                <a:close/>
              </a:path>
            </a:pathLst>
          </a:custGeom>
        </p:spPr>
        <p:txBody>
          <a:bodyPr wrap="square">
            <a:noAutofit/>
          </a:bodyPr>
          <a:lstStyle/>
          <a:p>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911226" y="635000"/>
            <a:ext cx="2511749" cy="1727200"/>
          </a:xfrm>
          <a:custGeom>
            <a:avLst/>
            <a:gdLst>
              <a:gd name="connsiteX0" fmla="*/ 0 w 2511749"/>
              <a:gd name="connsiteY0" fmla="*/ 0 h 1727200"/>
              <a:gd name="connsiteX1" fmla="*/ 2511749 w 2511749"/>
              <a:gd name="connsiteY1" fmla="*/ 0 h 1727200"/>
              <a:gd name="connsiteX2" fmla="*/ 2511749 w 2511749"/>
              <a:gd name="connsiteY2" fmla="*/ 1727200 h 1727200"/>
              <a:gd name="connsiteX3" fmla="*/ 0 w 2511749"/>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511749" h="1727200">
                <a:moveTo>
                  <a:pt x="0" y="0"/>
                </a:moveTo>
                <a:lnTo>
                  <a:pt x="2511749" y="0"/>
                </a:lnTo>
                <a:lnTo>
                  <a:pt x="2511749" y="1727200"/>
                </a:lnTo>
                <a:lnTo>
                  <a:pt x="0" y="1727200"/>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911226" y="2482849"/>
            <a:ext cx="2511749" cy="3717925"/>
          </a:xfrm>
          <a:custGeom>
            <a:avLst/>
            <a:gdLst>
              <a:gd name="connsiteX0" fmla="*/ 0 w 2511749"/>
              <a:gd name="connsiteY0" fmla="*/ 0 h 3717925"/>
              <a:gd name="connsiteX1" fmla="*/ 2511749 w 2511749"/>
              <a:gd name="connsiteY1" fmla="*/ 0 h 3717925"/>
              <a:gd name="connsiteX2" fmla="*/ 2511749 w 2511749"/>
              <a:gd name="connsiteY2" fmla="*/ 3717925 h 3717925"/>
              <a:gd name="connsiteX3" fmla="*/ 0 w 2511749"/>
              <a:gd name="connsiteY3" fmla="*/ 3717925 h 3717925"/>
            </a:gdLst>
            <a:ahLst/>
            <a:cxnLst>
              <a:cxn ang="0">
                <a:pos x="connsiteX0" y="connsiteY0"/>
              </a:cxn>
              <a:cxn ang="0">
                <a:pos x="connsiteX1" y="connsiteY1"/>
              </a:cxn>
              <a:cxn ang="0">
                <a:pos x="connsiteX2" y="connsiteY2"/>
              </a:cxn>
              <a:cxn ang="0">
                <a:pos x="connsiteX3" y="connsiteY3"/>
              </a:cxn>
            </a:cxnLst>
            <a:rect l="l" t="t" r="r" b="b"/>
            <a:pathLst>
              <a:path w="2511749" h="3717925">
                <a:moveTo>
                  <a:pt x="0" y="0"/>
                </a:moveTo>
                <a:lnTo>
                  <a:pt x="2511749" y="0"/>
                </a:lnTo>
                <a:lnTo>
                  <a:pt x="2511749" y="3717925"/>
                </a:lnTo>
                <a:lnTo>
                  <a:pt x="0" y="3717925"/>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3536466" y="4473575"/>
            <a:ext cx="2511749" cy="1727200"/>
          </a:xfrm>
          <a:custGeom>
            <a:avLst/>
            <a:gdLst>
              <a:gd name="connsiteX0" fmla="*/ 0 w 2511749"/>
              <a:gd name="connsiteY0" fmla="*/ 0 h 1727200"/>
              <a:gd name="connsiteX1" fmla="*/ 2511749 w 2511749"/>
              <a:gd name="connsiteY1" fmla="*/ 0 h 1727200"/>
              <a:gd name="connsiteX2" fmla="*/ 2511749 w 2511749"/>
              <a:gd name="connsiteY2" fmla="*/ 1727200 h 1727200"/>
              <a:gd name="connsiteX3" fmla="*/ 0 w 2511749"/>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511749" h="1727200">
                <a:moveTo>
                  <a:pt x="0" y="0"/>
                </a:moveTo>
                <a:lnTo>
                  <a:pt x="2511749" y="0"/>
                </a:lnTo>
                <a:lnTo>
                  <a:pt x="2511749" y="1727200"/>
                </a:lnTo>
                <a:lnTo>
                  <a:pt x="0" y="1727200"/>
                </a:lnTo>
                <a:close/>
              </a:path>
            </a:pathLst>
          </a:custGeom>
        </p:spPr>
        <p:txBody>
          <a:bodyPr wrap="square">
            <a:noAutofit/>
          </a:bodyPr>
          <a:lstStyle/>
          <a:p>
            <a:endParaRPr lang="zh-CN" altLang="en-US"/>
          </a:p>
        </p:txBody>
      </p:sp>
      <p:sp>
        <p:nvSpPr>
          <p:cNvPr id="13" name="图片占位符 12"/>
          <p:cNvSpPr>
            <a:spLocks noGrp="1"/>
          </p:cNvSpPr>
          <p:nvPr>
            <p:ph type="pic" sz="quarter" idx="13"/>
          </p:nvPr>
        </p:nvSpPr>
        <p:spPr>
          <a:xfrm>
            <a:off x="6152747" y="4473575"/>
            <a:ext cx="2511749" cy="1727200"/>
          </a:xfrm>
          <a:custGeom>
            <a:avLst/>
            <a:gdLst>
              <a:gd name="connsiteX0" fmla="*/ 0 w 2511749"/>
              <a:gd name="connsiteY0" fmla="*/ 0 h 1727200"/>
              <a:gd name="connsiteX1" fmla="*/ 2511749 w 2511749"/>
              <a:gd name="connsiteY1" fmla="*/ 0 h 1727200"/>
              <a:gd name="connsiteX2" fmla="*/ 2511749 w 2511749"/>
              <a:gd name="connsiteY2" fmla="*/ 1727200 h 1727200"/>
              <a:gd name="connsiteX3" fmla="*/ 0 w 2511749"/>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511749" h="1727200">
                <a:moveTo>
                  <a:pt x="0" y="0"/>
                </a:moveTo>
                <a:lnTo>
                  <a:pt x="2511749" y="0"/>
                </a:lnTo>
                <a:lnTo>
                  <a:pt x="2511749" y="1727200"/>
                </a:lnTo>
                <a:lnTo>
                  <a:pt x="0" y="1727200"/>
                </a:lnTo>
                <a:close/>
              </a:path>
            </a:pathLst>
          </a:custGeom>
        </p:spPr>
        <p:txBody>
          <a:bodyPr wrap="square">
            <a:noAutofit/>
          </a:bodyPr>
          <a:lstStyle/>
          <a:p>
            <a:endParaRPr lang="zh-CN" altLang="en-US"/>
          </a:p>
        </p:txBody>
      </p:sp>
      <p:sp>
        <p:nvSpPr>
          <p:cNvPr id="21" name="图片占位符 20"/>
          <p:cNvSpPr>
            <a:spLocks noGrp="1"/>
          </p:cNvSpPr>
          <p:nvPr>
            <p:ph type="pic" sz="quarter" idx="14"/>
          </p:nvPr>
        </p:nvSpPr>
        <p:spPr>
          <a:xfrm>
            <a:off x="6152746" y="635000"/>
            <a:ext cx="2511749" cy="3717925"/>
          </a:xfrm>
          <a:custGeom>
            <a:avLst/>
            <a:gdLst>
              <a:gd name="connsiteX0" fmla="*/ 0 w 2511749"/>
              <a:gd name="connsiteY0" fmla="*/ 0 h 3717925"/>
              <a:gd name="connsiteX1" fmla="*/ 2511749 w 2511749"/>
              <a:gd name="connsiteY1" fmla="*/ 0 h 3717925"/>
              <a:gd name="connsiteX2" fmla="*/ 2511749 w 2511749"/>
              <a:gd name="connsiteY2" fmla="*/ 3717925 h 3717925"/>
              <a:gd name="connsiteX3" fmla="*/ 0 w 2511749"/>
              <a:gd name="connsiteY3" fmla="*/ 3717925 h 3717925"/>
            </a:gdLst>
            <a:ahLst/>
            <a:cxnLst>
              <a:cxn ang="0">
                <a:pos x="connsiteX0" y="connsiteY0"/>
              </a:cxn>
              <a:cxn ang="0">
                <a:pos x="connsiteX1" y="connsiteY1"/>
              </a:cxn>
              <a:cxn ang="0">
                <a:pos x="connsiteX2" y="connsiteY2"/>
              </a:cxn>
              <a:cxn ang="0">
                <a:pos x="connsiteX3" y="connsiteY3"/>
              </a:cxn>
            </a:cxnLst>
            <a:rect l="l" t="t" r="r" b="b"/>
            <a:pathLst>
              <a:path w="2511749" h="3717925">
                <a:moveTo>
                  <a:pt x="0" y="0"/>
                </a:moveTo>
                <a:lnTo>
                  <a:pt x="2511749" y="0"/>
                </a:lnTo>
                <a:lnTo>
                  <a:pt x="2511749" y="3717925"/>
                </a:lnTo>
                <a:lnTo>
                  <a:pt x="0" y="3717925"/>
                </a:lnTo>
                <a:close/>
              </a:path>
            </a:pathLst>
          </a:custGeom>
        </p:spPr>
        <p:txBody>
          <a:bodyPr wrap="square">
            <a:noAutofit/>
          </a:bodyPr>
          <a:lstStyle/>
          <a:p>
            <a:endParaRPr lang="zh-CN" altLang="en-US"/>
          </a:p>
        </p:txBody>
      </p:sp>
      <p:sp>
        <p:nvSpPr>
          <p:cNvPr id="20" name="图片占位符 19"/>
          <p:cNvSpPr>
            <a:spLocks noGrp="1"/>
          </p:cNvSpPr>
          <p:nvPr>
            <p:ph type="pic" sz="quarter" idx="15"/>
          </p:nvPr>
        </p:nvSpPr>
        <p:spPr>
          <a:xfrm>
            <a:off x="8769026" y="635000"/>
            <a:ext cx="2511749" cy="3717925"/>
          </a:xfrm>
          <a:custGeom>
            <a:avLst/>
            <a:gdLst>
              <a:gd name="connsiteX0" fmla="*/ 0 w 2511749"/>
              <a:gd name="connsiteY0" fmla="*/ 0 h 3717925"/>
              <a:gd name="connsiteX1" fmla="*/ 2511749 w 2511749"/>
              <a:gd name="connsiteY1" fmla="*/ 0 h 3717925"/>
              <a:gd name="connsiteX2" fmla="*/ 2511749 w 2511749"/>
              <a:gd name="connsiteY2" fmla="*/ 3717925 h 3717925"/>
              <a:gd name="connsiteX3" fmla="*/ 0 w 2511749"/>
              <a:gd name="connsiteY3" fmla="*/ 3717925 h 3717925"/>
            </a:gdLst>
            <a:ahLst/>
            <a:cxnLst>
              <a:cxn ang="0">
                <a:pos x="connsiteX0" y="connsiteY0"/>
              </a:cxn>
              <a:cxn ang="0">
                <a:pos x="connsiteX1" y="connsiteY1"/>
              </a:cxn>
              <a:cxn ang="0">
                <a:pos x="connsiteX2" y="connsiteY2"/>
              </a:cxn>
              <a:cxn ang="0">
                <a:pos x="connsiteX3" y="connsiteY3"/>
              </a:cxn>
            </a:cxnLst>
            <a:rect l="l" t="t" r="r" b="b"/>
            <a:pathLst>
              <a:path w="2511749" h="3717925">
                <a:moveTo>
                  <a:pt x="0" y="0"/>
                </a:moveTo>
                <a:lnTo>
                  <a:pt x="2511749" y="0"/>
                </a:lnTo>
                <a:lnTo>
                  <a:pt x="2511749" y="3717925"/>
                </a:lnTo>
                <a:lnTo>
                  <a:pt x="0" y="3717925"/>
                </a:lnTo>
                <a:close/>
              </a:path>
            </a:pathLst>
          </a:custGeom>
        </p:spPr>
        <p:txBody>
          <a:bodyPr wrap="square">
            <a:noAutofit/>
          </a:bodyPr>
          <a:lstStyle/>
          <a:p>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911225" y="635000"/>
            <a:ext cx="5184775" cy="5565775"/>
          </a:xfrm>
          <a:custGeom>
            <a:avLst/>
            <a:gdLst>
              <a:gd name="connsiteX0" fmla="*/ 0 w 5184775"/>
              <a:gd name="connsiteY0" fmla="*/ 0 h 5565775"/>
              <a:gd name="connsiteX1" fmla="*/ 5184775 w 5184775"/>
              <a:gd name="connsiteY1" fmla="*/ 0 h 5565775"/>
              <a:gd name="connsiteX2" fmla="*/ 5184775 w 5184775"/>
              <a:gd name="connsiteY2" fmla="*/ 5565775 h 5565775"/>
              <a:gd name="connsiteX3" fmla="*/ 0 w 5184775"/>
              <a:gd name="connsiteY3" fmla="*/ 5565775 h 5565775"/>
            </a:gdLst>
            <a:ahLst/>
            <a:cxnLst>
              <a:cxn ang="0">
                <a:pos x="connsiteX0" y="connsiteY0"/>
              </a:cxn>
              <a:cxn ang="0">
                <a:pos x="connsiteX1" y="connsiteY1"/>
              </a:cxn>
              <a:cxn ang="0">
                <a:pos x="connsiteX2" y="connsiteY2"/>
              </a:cxn>
              <a:cxn ang="0">
                <a:pos x="connsiteX3" y="connsiteY3"/>
              </a:cxn>
            </a:cxnLst>
            <a:rect l="l" t="t" r="r" b="b"/>
            <a:pathLst>
              <a:path w="5184775" h="5565775">
                <a:moveTo>
                  <a:pt x="0" y="0"/>
                </a:moveTo>
                <a:lnTo>
                  <a:pt x="5184775" y="0"/>
                </a:lnTo>
                <a:lnTo>
                  <a:pt x="5184775" y="5565775"/>
                </a:lnTo>
                <a:lnTo>
                  <a:pt x="0" y="556577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096000" y="635000"/>
            <a:ext cx="2592388" cy="2782888"/>
          </a:xfrm>
          <a:custGeom>
            <a:avLst/>
            <a:gdLst>
              <a:gd name="connsiteX0" fmla="*/ 0 w 2592388"/>
              <a:gd name="connsiteY0" fmla="*/ 0 h 2782888"/>
              <a:gd name="connsiteX1" fmla="*/ 2592388 w 2592388"/>
              <a:gd name="connsiteY1" fmla="*/ 0 h 2782888"/>
              <a:gd name="connsiteX2" fmla="*/ 2592388 w 2592388"/>
              <a:gd name="connsiteY2" fmla="*/ 2782888 h 2782888"/>
              <a:gd name="connsiteX3" fmla="*/ 0 w 2592388"/>
              <a:gd name="connsiteY3" fmla="*/ 2782888 h 2782888"/>
            </a:gdLst>
            <a:ahLst/>
            <a:cxnLst>
              <a:cxn ang="0">
                <a:pos x="connsiteX0" y="connsiteY0"/>
              </a:cxn>
              <a:cxn ang="0">
                <a:pos x="connsiteX1" y="connsiteY1"/>
              </a:cxn>
              <a:cxn ang="0">
                <a:pos x="connsiteX2" y="connsiteY2"/>
              </a:cxn>
              <a:cxn ang="0">
                <a:pos x="connsiteX3" y="connsiteY3"/>
              </a:cxn>
            </a:cxnLst>
            <a:rect l="l" t="t" r="r" b="b"/>
            <a:pathLst>
              <a:path w="2592388" h="2782888">
                <a:moveTo>
                  <a:pt x="0" y="0"/>
                </a:moveTo>
                <a:lnTo>
                  <a:pt x="2592388" y="0"/>
                </a:lnTo>
                <a:lnTo>
                  <a:pt x="2592388" y="2782888"/>
                </a:lnTo>
                <a:lnTo>
                  <a:pt x="0" y="2782888"/>
                </a:ln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8688389" y="635000"/>
            <a:ext cx="2592387" cy="2782888"/>
          </a:xfrm>
          <a:custGeom>
            <a:avLst/>
            <a:gdLst>
              <a:gd name="connsiteX0" fmla="*/ 0 w 2592387"/>
              <a:gd name="connsiteY0" fmla="*/ 0 h 2782888"/>
              <a:gd name="connsiteX1" fmla="*/ 2592387 w 2592387"/>
              <a:gd name="connsiteY1" fmla="*/ 0 h 2782888"/>
              <a:gd name="connsiteX2" fmla="*/ 2592387 w 2592387"/>
              <a:gd name="connsiteY2" fmla="*/ 2782888 h 2782888"/>
              <a:gd name="connsiteX3" fmla="*/ 0 w 2592387"/>
              <a:gd name="connsiteY3" fmla="*/ 2782888 h 2782888"/>
            </a:gdLst>
            <a:ahLst/>
            <a:cxnLst>
              <a:cxn ang="0">
                <a:pos x="connsiteX0" y="connsiteY0"/>
              </a:cxn>
              <a:cxn ang="0">
                <a:pos x="connsiteX1" y="connsiteY1"/>
              </a:cxn>
              <a:cxn ang="0">
                <a:pos x="connsiteX2" y="connsiteY2"/>
              </a:cxn>
              <a:cxn ang="0">
                <a:pos x="connsiteX3" y="connsiteY3"/>
              </a:cxn>
            </a:cxnLst>
            <a:rect l="l" t="t" r="r" b="b"/>
            <a:pathLst>
              <a:path w="2592387" h="2782888">
                <a:moveTo>
                  <a:pt x="0" y="0"/>
                </a:moveTo>
                <a:lnTo>
                  <a:pt x="2592387" y="0"/>
                </a:lnTo>
                <a:lnTo>
                  <a:pt x="2592387" y="2782888"/>
                </a:lnTo>
                <a:lnTo>
                  <a:pt x="0" y="2782888"/>
                </a:lnTo>
                <a:close/>
              </a:path>
            </a:pathLst>
          </a:custGeom>
        </p:spPr>
        <p:txBody>
          <a:bodyPr wrap="square">
            <a:noAutofit/>
          </a:bodyPr>
          <a:lstStyle/>
          <a:p>
            <a:endParaRPr lang="zh-CN" altLang="en-US"/>
          </a:p>
        </p:txBody>
      </p:sp>
      <p:sp>
        <p:nvSpPr>
          <p:cNvPr id="13" name="图片占位符 12"/>
          <p:cNvSpPr>
            <a:spLocks noGrp="1"/>
          </p:cNvSpPr>
          <p:nvPr>
            <p:ph type="pic" sz="quarter" idx="13"/>
          </p:nvPr>
        </p:nvSpPr>
        <p:spPr>
          <a:xfrm>
            <a:off x="6096000" y="3417888"/>
            <a:ext cx="2592388" cy="2782887"/>
          </a:xfrm>
          <a:custGeom>
            <a:avLst/>
            <a:gdLst>
              <a:gd name="connsiteX0" fmla="*/ 0 w 2592388"/>
              <a:gd name="connsiteY0" fmla="*/ 0 h 2782887"/>
              <a:gd name="connsiteX1" fmla="*/ 2592388 w 2592388"/>
              <a:gd name="connsiteY1" fmla="*/ 0 h 2782887"/>
              <a:gd name="connsiteX2" fmla="*/ 2592388 w 2592388"/>
              <a:gd name="connsiteY2" fmla="*/ 2782887 h 2782887"/>
              <a:gd name="connsiteX3" fmla="*/ 0 w 2592388"/>
              <a:gd name="connsiteY3" fmla="*/ 2782887 h 2782887"/>
            </a:gdLst>
            <a:ahLst/>
            <a:cxnLst>
              <a:cxn ang="0">
                <a:pos x="connsiteX0" y="connsiteY0"/>
              </a:cxn>
              <a:cxn ang="0">
                <a:pos x="connsiteX1" y="connsiteY1"/>
              </a:cxn>
              <a:cxn ang="0">
                <a:pos x="connsiteX2" y="connsiteY2"/>
              </a:cxn>
              <a:cxn ang="0">
                <a:pos x="connsiteX3" y="connsiteY3"/>
              </a:cxn>
            </a:cxnLst>
            <a:rect l="l" t="t" r="r" b="b"/>
            <a:pathLst>
              <a:path w="2592388" h="2782887">
                <a:moveTo>
                  <a:pt x="0" y="0"/>
                </a:moveTo>
                <a:lnTo>
                  <a:pt x="2592388" y="0"/>
                </a:lnTo>
                <a:lnTo>
                  <a:pt x="2592388" y="2782887"/>
                </a:lnTo>
                <a:lnTo>
                  <a:pt x="0" y="2782887"/>
                </a:lnTo>
                <a:close/>
              </a:path>
            </a:pathLst>
          </a:custGeom>
        </p:spPr>
        <p:txBody>
          <a:bodyPr wrap="square">
            <a:noAutofit/>
          </a:body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92089" y="188913"/>
            <a:ext cx="4865687" cy="6443662"/>
          </a:xfrm>
          <a:custGeom>
            <a:avLst/>
            <a:gdLst>
              <a:gd name="connsiteX0" fmla="*/ 0 w 4865687"/>
              <a:gd name="connsiteY0" fmla="*/ 0 h 6443662"/>
              <a:gd name="connsiteX1" fmla="*/ 4865687 w 4865687"/>
              <a:gd name="connsiteY1" fmla="*/ 0 h 6443662"/>
              <a:gd name="connsiteX2" fmla="*/ 4865687 w 4865687"/>
              <a:gd name="connsiteY2" fmla="*/ 6443662 h 6443662"/>
              <a:gd name="connsiteX3" fmla="*/ 0 w 4865687"/>
              <a:gd name="connsiteY3" fmla="*/ 6443662 h 6443662"/>
            </a:gdLst>
            <a:ahLst/>
            <a:cxnLst>
              <a:cxn ang="0">
                <a:pos x="connsiteX0" y="connsiteY0"/>
              </a:cxn>
              <a:cxn ang="0">
                <a:pos x="connsiteX1" y="connsiteY1"/>
              </a:cxn>
              <a:cxn ang="0">
                <a:pos x="connsiteX2" y="connsiteY2"/>
              </a:cxn>
              <a:cxn ang="0">
                <a:pos x="connsiteX3" y="connsiteY3"/>
              </a:cxn>
            </a:cxnLst>
            <a:rect l="l" t="t" r="r" b="b"/>
            <a:pathLst>
              <a:path w="4865687" h="6443662">
                <a:moveTo>
                  <a:pt x="0" y="0"/>
                </a:moveTo>
                <a:lnTo>
                  <a:pt x="4865687" y="0"/>
                </a:lnTo>
                <a:lnTo>
                  <a:pt x="4865687" y="6443662"/>
                </a:lnTo>
                <a:lnTo>
                  <a:pt x="0" y="6443662"/>
                </a:lnTo>
                <a:close/>
              </a:path>
            </a:pathLst>
          </a:custGeom>
        </p:spPr>
        <p:txBody>
          <a:bodyPr wrap="square">
            <a:noAutofit/>
          </a:bodyPr>
          <a:lstStyle/>
          <a:p>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911225" y="0"/>
            <a:ext cx="5184775" cy="5589588"/>
          </a:xfrm>
          <a:custGeom>
            <a:avLst/>
            <a:gdLst>
              <a:gd name="connsiteX0" fmla="*/ 0 w 5184775"/>
              <a:gd name="connsiteY0" fmla="*/ 0 h 5589588"/>
              <a:gd name="connsiteX1" fmla="*/ 5184775 w 5184775"/>
              <a:gd name="connsiteY1" fmla="*/ 0 h 5589588"/>
              <a:gd name="connsiteX2" fmla="*/ 5184775 w 5184775"/>
              <a:gd name="connsiteY2" fmla="*/ 5589588 h 5589588"/>
              <a:gd name="connsiteX3" fmla="*/ 0 w 5184775"/>
              <a:gd name="connsiteY3" fmla="*/ 5589588 h 5589588"/>
            </a:gdLst>
            <a:ahLst/>
            <a:cxnLst>
              <a:cxn ang="0">
                <a:pos x="connsiteX0" y="connsiteY0"/>
              </a:cxn>
              <a:cxn ang="0">
                <a:pos x="connsiteX1" y="connsiteY1"/>
              </a:cxn>
              <a:cxn ang="0">
                <a:pos x="connsiteX2" y="connsiteY2"/>
              </a:cxn>
              <a:cxn ang="0">
                <a:pos x="connsiteX3" y="connsiteY3"/>
              </a:cxn>
            </a:cxnLst>
            <a:rect l="l" t="t" r="r" b="b"/>
            <a:pathLst>
              <a:path w="5184775" h="5589588">
                <a:moveTo>
                  <a:pt x="0" y="0"/>
                </a:moveTo>
                <a:lnTo>
                  <a:pt x="5184775" y="0"/>
                </a:lnTo>
                <a:lnTo>
                  <a:pt x="5184775" y="5589588"/>
                </a:lnTo>
                <a:lnTo>
                  <a:pt x="0" y="5589588"/>
                </a:lnTo>
                <a:close/>
              </a:path>
            </a:pathLst>
          </a:custGeom>
        </p:spPr>
        <p:txBody>
          <a:bodyPr wrap="square">
            <a:noAutofit/>
          </a:bodyPr>
          <a:lstStyle/>
          <a:p>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4791074" y="2771773"/>
            <a:ext cx="2244612" cy="2124076"/>
          </a:xfrm>
          <a:custGeom>
            <a:avLst/>
            <a:gdLst>
              <a:gd name="connsiteX0" fmla="*/ 0 w 2244612"/>
              <a:gd name="connsiteY0" fmla="*/ 0 h 2124076"/>
              <a:gd name="connsiteX1" fmla="*/ 2244612 w 2244612"/>
              <a:gd name="connsiteY1" fmla="*/ 0 h 2124076"/>
              <a:gd name="connsiteX2" fmla="*/ 2244612 w 2244612"/>
              <a:gd name="connsiteY2" fmla="*/ 2124076 h 2124076"/>
              <a:gd name="connsiteX3" fmla="*/ 0 w 2244612"/>
              <a:gd name="connsiteY3" fmla="*/ 2124076 h 2124076"/>
            </a:gdLst>
            <a:ahLst/>
            <a:cxnLst>
              <a:cxn ang="0">
                <a:pos x="connsiteX0" y="connsiteY0"/>
              </a:cxn>
              <a:cxn ang="0">
                <a:pos x="connsiteX1" y="connsiteY1"/>
              </a:cxn>
              <a:cxn ang="0">
                <a:pos x="connsiteX2" y="connsiteY2"/>
              </a:cxn>
              <a:cxn ang="0">
                <a:pos x="connsiteX3" y="connsiteY3"/>
              </a:cxn>
            </a:cxnLst>
            <a:rect l="l" t="t" r="r" b="b"/>
            <a:pathLst>
              <a:path w="2244612" h="2124076">
                <a:moveTo>
                  <a:pt x="0" y="0"/>
                </a:moveTo>
                <a:lnTo>
                  <a:pt x="2244612" y="0"/>
                </a:lnTo>
                <a:lnTo>
                  <a:pt x="2244612" y="2124076"/>
                </a:lnTo>
                <a:lnTo>
                  <a:pt x="0" y="2124076"/>
                </a:lnTo>
                <a:close/>
              </a:path>
            </a:pathLst>
          </a:custGeom>
        </p:spPr>
        <p:txBody>
          <a:bodyPr wrap="square">
            <a:noAutofit/>
          </a:bodyPr>
          <a:lstStyle/>
          <a:p>
            <a:endParaRPr lang="zh-CN" altLang="en-US"/>
          </a:p>
        </p:txBody>
      </p:sp>
      <p:sp>
        <p:nvSpPr>
          <p:cNvPr id="10" name="图片占位符 9"/>
          <p:cNvSpPr>
            <a:spLocks noGrp="1"/>
          </p:cNvSpPr>
          <p:nvPr>
            <p:ph type="pic" sz="quarter" idx="11"/>
          </p:nvPr>
        </p:nvSpPr>
        <p:spPr>
          <a:xfrm>
            <a:off x="7273187" y="2771773"/>
            <a:ext cx="2244612" cy="2124076"/>
          </a:xfrm>
          <a:custGeom>
            <a:avLst/>
            <a:gdLst>
              <a:gd name="connsiteX0" fmla="*/ 0 w 2244612"/>
              <a:gd name="connsiteY0" fmla="*/ 0 h 2124076"/>
              <a:gd name="connsiteX1" fmla="*/ 2244612 w 2244612"/>
              <a:gd name="connsiteY1" fmla="*/ 0 h 2124076"/>
              <a:gd name="connsiteX2" fmla="*/ 2244612 w 2244612"/>
              <a:gd name="connsiteY2" fmla="*/ 2124076 h 2124076"/>
              <a:gd name="connsiteX3" fmla="*/ 0 w 2244612"/>
              <a:gd name="connsiteY3" fmla="*/ 2124076 h 2124076"/>
            </a:gdLst>
            <a:ahLst/>
            <a:cxnLst>
              <a:cxn ang="0">
                <a:pos x="connsiteX0" y="connsiteY0"/>
              </a:cxn>
              <a:cxn ang="0">
                <a:pos x="connsiteX1" y="connsiteY1"/>
              </a:cxn>
              <a:cxn ang="0">
                <a:pos x="connsiteX2" y="connsiteY2"/>
              </a:cxn>
              <a:cxn ang="0">
                <a:pos x="connsiteX3" y="connsiteY3"/>
              </a:cxn>
            </a:cxnLst>
            <a:rect l="l" t="t" r="r" b="b"/>
            <a:pathLst>
              <a:path w="2244612" h="2124076">
                <a:moveTo>
                  <a:pt x="0" y="0"/>
                </a:moveTo>
                <a:lnTo>
                  <a:pt x="2244612" y="0"/>
                </a:lnTo>
                <a:lnTo>
                  <a:pt x="2244612" y="2124076"/>
                </a:lnTo>
                <a:lnTo>
                  <a:pt x="0" y="2124076"/>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9755301" y="2771773"/>
            <a:ext cx="2244612" cy="2124076"/>
          </a:xfrm>
          <a:custGeom>
            <a:avLst/>
            <a:gdLst>
              <a:gd name="connsiteX0" fmla="*/ 0 w 2244612"/>
              <a:gd name="connsiteY0" fmla="*/ 0 h 2124076"/>
              <a:gd name="connsiteX1" fmla="*/ 2244612 w 2244612"/>
              <a:gd name="connsiteY1" fmla="*/ 0 h 2124076"/>
              <a:gd name="connsiteX2" fmla="*/ 2244612 w 2244612"/>
              <a:gd name="connsiteY2" fmla="*/ 2124076 h 2124076"/>
              <a:gd name="connsiteX3" fmla="*/ 0 w 2244612"/>
              <a:gd name="connsiteY3" fmla="*/ 2124076 h 2124076"/>
            </a:gdLst>
            <a:ahLst/>
            <a:cxnLst>
              <a:cxn ang="0">
                <a:pos x="connsiteX0" y="connsiteY0"/>
              </a:cxn>
              <a:cxn ang="0">
                <a:pos x="connsiteX1" y="connsiteY1"/>
              </a:cxn>
              <a:cxn ang="0">
                <a:pos x="connsiteX2" y="connsiteY2"/>
              </a:cxn>
              <a:cxn ang="0">
                <a:pos x="connsiteX3" y="connsiteY3"/>
              </a:cxn>
            </a:cxnLst>
            <a:rect l="l" t="t" r="r" b="b"/>
            <a:pathLst>
              <a:path w="2244612" h="2124076">
                <a:moveTo>
                  <a:pt x="0" y="0"/>
                </a:moveTo>
                <a:lnTo>
                  <a:pt x="2244612" y="0"/>
                </a:lnTo>
                <a:lnTo>
                  <a:pt x="2244612" y="2124076"/>
                </a:lnTo>
                <a:lnTo>
                  <a:pt x="0" y="2124076"/>
                </a:lnTo>
                <a:close/>
              </a:path>
            </a:pathLst>
          </a:custGeom>
        </p:spPr>
        <p:txBody>
          <a:bodyPr wrap="square">
            <a:noAutofit/>
          </a:bodyPr>
          <a:lstStyle/>
          <a:p>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1A60F-FA5C-E942-8C56-5BF8B61D12CF}" type="datetimeFigureOut">
              <a:rPr/>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290AA-53E2-7543-93D3-455B2EFD4DC8}" type="slidenum">
              <a:rPr/>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2D1A60F-FA5C-E942-8C56-5BF8B61D12CF}" type="datetimeFigureOut">
              <a:rPr/>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290AA-53E2-7543-93D3-455B2EFD4DC8}" type="slidenum">
              <a:rPr/>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1"/>
            <a:ext cx="5238750" cy="6857999"/>
          </a:xfrm>
          <a:custGeom>
            <a:avLst/>
            <a:gdLst>
              <a:gd name="connsiteX0" fmla="*/ 0 w 5238750"/>
              <a:gd name="connsiteY0" fmla="*/ 0 h 6924675"/>
              <a:gd name="connsiteX1" fmla="*/ 5238750 w 5238750"/>
              <a:gd name="connsiteY1" fmla="*/ 0 h 6924675"/>
              <a:gd name="connsiteX2" fmla="*/ 5238750 w 5238750"/>
              <a:gd name="connsiteY2" fmla="*/ 6924675 h 6924675"/>
              <a:gd name="connsiteX3" fmla="*/ 0 w 5238750"/>
              <a:gd name="connsiteY3" fmla="*/ 6924675 h 6924675"/>
            </a:gdLst>
            <a:ahLst/>
            <a:cxnLst>
              <a:cxn ang="0">
                <a:pos x="connsiteX0" y="connsiteY0"/>
              </a:cxn>
              <a:cxn ang="0">
                <a:pos x="connsiteX1" y="connsiteY1"/>
              </a:cxn>
              <a:cxn ang="0">
                <a:pos x="connsiteX2" y="connsiteY2"/>
              </a:cxn>
              <a:cxn ang="0">
                <a:pos x="connsiteX3" y="connsiteY3"/>
              </a:cxn>
            </a:cxnLst>
            <a:rect l="l" t="t" r="r" b="b"/>
            <a:pathLst>
              <a:path w="5238750" h="6924675">
                <a:moveTo>
                  <a:pt x="0" y="0"/>
                </a:moveTo>
                <a:lnTo>
                  <a:pt x="5238750" y="0"/>
                </a:lnTo>
                <a:lnTo>
                  <a:pt x="5238750" y="6924675"/>
                </a:lnTo>
                <a:lnTo>
                  <a:pt x="0" y="6924675"/>
                </a:lnTo>
                <a:close/>
              </a:path>
            </a:pathLst>
          </a:custGeom>
        </p:spPr>
        <p:txBody>
          <a:bodyPr wrap="square">
            <a:noAutofit/>
          </a:body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0" y="0"/>
            <a:ext cx="3923021" cy="6858000"/>
          </a:xfrm>
          <a:custGeom>
            <a:avLst/>
            <a:gdLst>
              <a:gd name="connsiteX0" fmla="*/ 0 w 3923021"/>
              <a:gd name="connsiteY0" fmla="*/ 0 h 6858000"/>
              <a:gd name="connsiteX1" fmla="*/ 3923021 w 3923021"/>
              <a:gd name="connsiteY1" fmla="*/ 0 h 6858000"/>
              <a:gd name="connsiteX2" fmla="*/ 3923021 w 3923021"/>
              <a:gd name="connsiteY2" fmla="*/ 6858000 h 6858000"/>
              <a:gd name="connsiteX3" fmla="*/ 0 w 3923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3021" h="6858000">
                <a:moveTo>
                  <a:pt x="0" y="0"/>
                </a:moveTo>
                <a:lnTo>
                  <a:pt x="3923021" y="0"/>
                </a:lnTo>
                <a:lnTo>
                  <a:pt x="3923021" y="6858000"/>
                </a:lnTo>
                <a:lnTo>
                  <a:pt x="0" y="685800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106554" y="0"/>
            <a:ext cx="3923021" cy="6858000"/>
          </a:xfrm>
          <a:custGeom>
            <a:avLst/>
            <a:gdLst>
              <a:gd name="connsiteX0" fmla="*/ 0 w 3923021"/>
              <a:gd name="connsiteY0" fmla="*/ 0 h 6858000"/>
              <a:gd name="connsiteX1" fmla="*/ 3923021 w 3923021"/>
              <a:gd name="connsiteY1" fmla="*/ 0 h 6858000"/>
              <a:gd name="connsiteX2" fmla="*/ 3923021 w 3923021"/>
              <a:gd name="connsiteY2" fmla="*/ 6858000 h 6858000"/>
              <a:gd name="connsiteX3" fmla="*/ 0 w 3923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23021" h="6858000">
                <a:moveTo>
                  <a:pt x="0" y="0"/>
                </a:moveTo>
                <a:lnTo>
                  <a:pt x="3923021" y="0"/>
                </a:lnTo>
                <a:lnTo>
                  <a:pt x="3923021" y="6858000"/>
                </a:lnTo>
                <a:lnTo>
                  <a:pt x="0" y="6858000"/>
                </a:lnTo>
                <a:close/>
              </a:path>
            </a:pathLst>
          </a:custGeom>
        </p:spPr>
        <p:txBody>
          <a:bodyPr wrap="square">
            <a:noAutofit/>
          </a:bodyPr>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6096000" y="4565936"/>
            <a:ext cx="2457450" cy="2292064"/>
          </a:xfrm>
          <a:custGeom>
            <a:avLst/>
            <a:gdLst>
              <a:gd name="connsiteX0" fmla="*/ 0 w 2457450"/>
              <a:gd name="connsiteY0" fmla="*/ 0 h 2292064"/>
              <a:gd name="connsiteX1" fmla="*/ 2457450 w 2457450"/>
              <a:gd name="connsiteY1" fmla="*/ 0 h 2292064"/>
              <a:gd name="connsiteX2" fmla="*/ 2457450 w 2457450"/>
              <a:gd name="connsiteY2" fmla="*/ 2292064 h 2292064"/>
              <a:gd name="connsiteX3" fmla="*/ 0 w 2457450"/>
              <a:gd name="connsiteY3" fmla="*/ 2292064 h 2292064"/>
            </a:gdLst>
            <a:ahLst/>
            <a:cxnLst>
              <a:cxn ang="0">
                <a:pos x="connsiteX0" y="connsiteY0"/>
              </a:cxn>
              <a:cxn ang="0">
                <a:pos x="connsiteX1" y="connsiteY1"/>
              </a:cxn>
              <a:cxn ang="0">
                <a:pos x="connsiteX2" y="connsiteY2"/>
              </a:cxn>
              <a:cxn ang="0">
                <a:pos x="connsiteX3" y="connsiteY3"/>
              </a:cxn>
            </a:cxnLst>
            <a:rect l="l" t="t" r="r" b="b"/>
            <a:pathLst>
              <a:path w="2457450" h="2292064">
                <a:moveTo>
                  <a:pt x="0" y="0"/>
                </a:moveTo>
                <a:lnTo>
                  <a:pt x="2457450" y="0"/>
                </a:lnTo>
                <a:lnTo>
                  <a:pt x="2457450" y="2292064"/>
                </a:lnTo>
                <a:lnTo>
                  <a:pt x="0" y="2292064"/>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6096000" y="0"/>
            <a:ext cx="2457450" cy="2292064"/>
          </a:xfrm>
          <a:custGeom>
            <a:avLst/>
            <a:gdLst>
              <a:gd name="connsiteX0" fmla="*/ 0 w 2457450"/>
              <a:gd name="connsiteY0" fmla="*/ 0 h 2292064"/>
              <a:gd name="connsiteX1" fmla="*/ 2457450 w 2457450"/>
              <a:gd name="connsiteY1" fmla="*/ 0 h 2292064"/>
              <a:gd name="connsiteX2" fmla="*/ 2457450 w 2457450"/>
              <a:gd name="connsiteY2" fmla="*/ 2292064 h 2292064"/>
              <a:gd name="connsiteX3" fmla="*/ 0 w 2457450"/>
              <a:gd name="connsiteY3" fmla="*/ 2292064 h 2292064"/>
            </a:gdLst>
            <a:ahLst/>
            <a:cxnLst>
              <a:cxn ang="0">
                <a:pos x="connsiteX0" y="connsiteY0"/>
              </a:cxn>
              <a:cxn ang="0">
                <a:pos x="connsiteX1" y="connsiteY1"/>
              </a:cxn>
              <a:cxn ang="0">
                <a:pos x="connsiteX2" y="connsiteY2"/>
              </a:cxn>
              <a:cxn ang="0">
                <a:pos x="connsiteX3" y="connsiteY3"/>
              </a:cxn>
            </a:cxnLst>
            <a:rect l="l" t="t" r="r" b="b"/>
            <a:pathLst>
              <a:path w="2457450" h="2292064">
                <a:moveTo>
                  <a:pt x="0" y="0"/>
                </a:moveTo>
                <a:lnTo>
                  <a:pt x="2457450" y="0"/>
                </a:lnTo>
                <a:lnTo>
                  <a:pt x="2457450" y="2292064"/>
                </a:lnTo>
                <a:lnTo>
                  <a:pt x="0" y="229206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53450" y="0"/>
            <a:ext cx="3638550" cy="6858001"/>
          </a:xfrm>
          <a:custGeom>
            <a:avLst/>
            <a:gdLst>
              <a:gd name="connsiteX0" fmla="*/ 0 w 3638550"/>
              <a:gd name="connsiteY0" fmla="*/ 0 h 6858001"/>
              <a:gd name="connsiteX1" fmla="*/ 3638550 w 3638550"/>
              <a:gd name="connsiteY1" fmla="*/ 0 h 6858001"/>
              <a:gd name="connsiteX2" fmla="*/ 3638550 w 3638550"/>
              <a:gd name="connsiteY2" fmla="*/ 6858001 h 6858001"/>
              <a:gd name="connsiteX3" fmla="*/ 0 w 3638550"/>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3638550" h="6858001">
                <a:moveTo>
                  <a:pt x="0" y="0"/>
                </a:moveTo>
                <a:lnTo>
                  <a:pt x="3638550" y="0"/>
                </a:lnTo>
                <a:lnTo>
                  <a:pt x="3638550" y="6858001"/>
                </a:lnTo>
                <a:lnTo>
                  <a:pt x="0" y="6858001"/>
                </a:lnTo>
                <a:close/>
              </a:path>
            </a:pathLst>
          </a:custGeom>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3848100"/>
            <a:ext cx="12192000" cy="3009900"/>
          </a:xfrm>
          <a:custGeom>
            <a:avLst/>
            <a:gdLst>
              <a:gd name="connsiteX0" fmla="*/ 0 w 12192000"/>
              <a:gd name="connsiteY0" fmla="*/ 0 h 3009900"/>
              <a:gd name="connsiteX1" fmla="*/ 12192000 w 12192000"/>
              <a:gd name="connsiteY1" fmla="*/ 0 h 3009900"/>
              <a:gd name="connsiteX2" fmla="*/ 12192000 w 12192000"/>
              <a:gd name="connsiteY2" fmla="*/ 3009900 h 3009900"/>
              <a:gd name="connsiteX3" fmla="*/ 0 w 12192000"/>
              <a:gd name="connsiteY3" fmla="*/ 3009900 h 3009900"/>
            </a:gdLst>
            <a:ahLst/>
            <a:cxnLst>
              <a:cxn ang="0">
                <a:pos x="connsiteX0" y="connsiteY0"/>
              </a:cxn>
              <a:cxn ang="0">
                <a:pos x="connsiteX1" y="connsiteY1"/>
              </a:cxn>
              <a:cxn ang="0">
                <a:pos x="connsiteX2" y="connsiteY2"/>
              </a:cxn>
              <a:cxn ang="0">
                <a:pos x="connsiteX3" y="connsiteY3"/>
              </a:cxn>
            </a:cxnLst>
            <a:rect l="l" t="t" r="r" b="b"/>
            <a:pathLst>
              <a:path w="12192000" h="3009900">
                <a:moveTo>
                  <a:pt x="0" y="0"/>
                </a:moveTo>
                <a:lnTo>
                  <a:pt x="12192000" y="0"/>
                </a:lnTo>
                <a:lnTo>
                  <a:pt x="12192000" y="3009900"/>
                </a:lnTo>
                <a:lnTo>
                  <a:pt x="0" y="3009900"/>
                </a:ln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 y="4040187"/>
            <a:ext cx="1719647" cy="2160588"/>
          </a:xfrm>
          <a:custGeom>
            <a:avLst/>
            <a:gdLst>
              <a:gd name="connsiteX0" fmla="*/ 0 w 1719647"/>
              <a:gd name="connsiteY0" fmla="*/ 0 h 2160588"/>
              <a:gd name="connsiteX1" fmla="*/ 1719647 w 1719647"/>
              <a:gd name="connsiteY1" fmla="*/ 0 h 2160588"/>
              <a:gd name="connsiteX2" fmla="*/ 1719647 w 1719647"/>
              <a:gd name="connsiteY2" fmla="*/ 2160588 h 2160588"/>
              <a:gd name="connsiteX3" fmla="*/ 0 w 1719647"/>
              <a:gd name="connsiteY3" fmla="*/ 2160588 h 2160588"/>
            </a:gdLst>
            <a:ahLst/>
            <a:cxnLst>
              <a:cxn ang="0">
                <a:pos x="connsiteX0" y="connsiteY0"/>
              </a:cxn>
              <a:cxn ang="0">
                <a:pos x="connsiteX1" y="connsiteY1"/>
              </a:cxn>
              <a:cxn ang="0">
                <a:pos x="connsiteX2" y="connsiteY2"/>
              </a:cxn>
              <a:cxn ang="0">
                <a:pos x="connsiteX3" y="connsiteY3"/>
              </a:cxn>
            </a:cxnLst>
            <a:rect l="l" t="t" r="r" b="b"/>
            <a:pathLst>
              <a:path w="1719647" h="2160588">
                <a:moveTo>
                  <a:pt x="0" y="0"/>
                </a:moveTo>
                <a:lnTo>
                  <a:pt x="1719647" y="0"/>
                </a:lnTo>
                <a:lnTo>
                  <a:pt x="1719647" y="2160588"/>
                </a:lnTo>
                <a:lnTo>
                  <a:pt x="0" y="2160588"/>
                </a:ln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10191750" y="4040187"/>
            <a:ext cx="2000250" cy="2160588"/>
          </a:xfrm>
          <a:custGeom>
            <a:avLst/>
            <a:gdLst>
              <a:gd name="connsiteX0" fmla="*/ 0 w 2000250"/>
              <a:gd name="connsiteY0" fmla="*/ 0 h 2160588"/>
              <a:gd name="connsiteX1" fmla="*/ 2000250 w 2000250"/>
              <a:gd name="connsiteY1" fmla="*/ 0 h 2160588"/>
              <a:gd name="connsiteX2" fmla="*/ 2000250 w 2000250"/>
              <a:gd name="connsiteY2" fmla="*/ 2160588 h 2160588"/>
              <a:gd name="connsiteX3" fmla="*/ 0 w 2000250"/>
              <a:gd name="connsiteY3" fmla="*/ 2160588 h 2160588"/>
            </a:gdLst>
            <a:ahLst/>
            <a:cxnLst>
              <a:cxn ang="0">
                <a:pos x="connsiteX0" y="connsiteY0"/>
              </a:cxn>
              <a:cxn ang="0">
                <a:pos x="connsiteX1" y="connsiteY1"/>
              </a:cxn>
              <a:cxn ang="0">
                <a:pos x="connsiteX2" y="connsiteY2"/>
              </a:cxn>
              <a:cxn ang="0">
                <a:pos x="connsiteX3" y="connsiteY3"/>
              </a:cxn>
            </a:cxnLst>
            <a:rect l="l" t="t" r="r" b="b"/>
            <a:pathLst>
              <a:path w="2000250" h="2160588">
                <a:moveTo>
                  <a:pt x="0" y="0"/>
                </a:moveTo>
                <a:lnTo>
                  <a:pt x="2000250" y="0"/>
                </a:lnTo>
                <a:lnTo>
                  <a:pt x="2000250" y="2160588"/>
                </a:lnTo>
                <a:lnTo>
                  <a:pt x="0" y="2160588"/>
                </a:ln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microsoft.com/office/2007/relationships/hdphoto" Target="../media/image7.wdp"/><Relationship Id="rId7" Type="http://schemas.openxmlformats.org/officeDocument/2006/relationships/image" Target="../media/image6.png"/><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NULL" TargetMode="External"/><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17.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29.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0.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2.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image" Target="../media/image34.png"/><Relationship Id="rId6" Type="http://schemas.openxmlformats.org/officeDocument/2006/relationships/image" Target="../media/image4.png"/><Relationship Id="rId5" Type="http://schemas.openxmlformats.org/officeDocument/2006/relationships/image" Target="../media/image33.png"/><Relationship Id="rId4" Type="http://schemas.microsoft.com/office/2007/relationships/hdphoto" Target="../media/image7.wdp"/><Relationship Id="rId3" Type="http://schemas.openxmlformats.org/officeDocument/2006/relationships/image" Target="NULL" TargetMode="External"/><Relationship Id="rId2" Type="http://schemas.openxmlformats.org/officeDocument/2006/relationships/image" Target="../media/image6.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microsoft.com/office/2007/relationships/hdphoto" Target="../media/image38.wdp"/><Relationship Id="rId4" Type="http://schemas.openxmlformats.org/officeDocument/2006/relationships/image" Target="../media/image37.png"/><Relationship Id="rId3" Type="http://schemas.microsoft.com/office/2007/relationships/hdphoto" Target="../media/image36.wdp"/><Relationship Id="rId2" Type="http://schemas.openxmlformats.org/officeDocument/2006/relationships/image" Target="../media/image35.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7.xml"/><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39.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40.jpe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41.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43.png"/><Relationship Id="rId3" Type="http://schemas.openxmlformats.org/officeDocument/2006/relationships/image" Target="../media/image5.jpeg"/><Relationship Id="rId2" Type="http://schemas.openxmlformats.org/officeDocument/2006/relationships/image" Target="../media/image4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7.xml"/><Relationship Id="rId4" Type="http://schemas.openxmlformats.org/officeDocument/2006/relationships/image" Target="../media/image8.png"/><Relationship Id="rId3" Type="http://schemas.openxmlformats.org/officeDocument/2006/relationships/image" Target="../media/image1.svg"/><Relationship Id="rId2" Type="http://schemas.openxmlformats.org/officeDocument/2006/relationships/image" Target="../media/image13.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NULL" TargetMode="External"/><Relationship Id="rId2" Type="http://schemas.openxmlformats.org/officeDocument/2006/relationships/image" Target="../media/image14.jpe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NULL" TargetMode="External"/><Relationship Id="rId2" Type="http://schemas.openxmlformats.org/officeDocument/2006/relationships/image" Target="../media/image14.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2" name="椭圆 21"/>
          <p:cNvSpPr/>
          <p:nvPr/>
        </p:nvSpPr>
        <p:spPr>
          <a:xfrm>
            <a:off x="7905750" y="2114550"/>
            <a:ext cx="5064125" cy="5064125"/>
          </a:xfrm>
          <a:prstGeom prst="ellipse">
            <a:avLst/>
          </a:prstGeom>
          <a:noFill/>
          <a:ln>
            <a:solidFill>
              <a:schemeClr val="bg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4324350" y="-1447800"/>
            <a:ext cx="3133725" cy="3133725"/>
          </a:xfrm>
          <a:prstGeom prst="ellipse">
            <a:avLst/>
          </a:prstGeom>
          <a:noFill/>
          <a:ln>
            <a:solidFill>
              <a:schemeClr val="bg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638175" y="1790700"/>
            <a:ext cx="2819400" cy="2819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838200" y="285115"/>
            <a:ext cx="2819400" cy="2819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08025" y="2209800"/>
            <a:ext cx="2819400" cy="2819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Picture 24"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765"/>
            <a:ext cx="12192000" cy="69799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Thymoquninone Chemical Structure"/>
          <p:cNvPicPr>
            <a:picLocks noChangeAspect="1" noChangeArrowheads="1"/>
          </p:cNvPicPr>
          <p:nvPr/>
        </p:nvPicPr>
        <p:blipFill>
          <a:blip r:embed="rId2" r:link="rId3">
            <a:alphaModFix amt="51000"/>
            <a:duotone>
              <a:srgbClr val="ED7D31">
                <a:shade val="45000"/>
                <a:satMod val="135000"/>
              </a:srgbClr>
              <a:prstClr val="white"/>
            </a:duotone>
            <a:extLst>
              <a:ext uri="{BEBA8EAE-BF5A-486C-A8C5-ECC9F3942E4B}">
                <a14:imgProps xmlns:a14="http://schemas.microsoft.com/office/drawing/2010/main">
                  <a14:imgLayer r:embed="rId4">
                    <a14:imgEffect>
                      <a14:artisticPhotocopy trans="30000" detail="2"/>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98141" y="3715985"/>
            <a:ext cx="2075727" cy="15432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5"/>
          <a:srcRect t="6643" b="64414"/>
          <a:stretch>
            <a:fillRect/>
          </a:stretch>
        </p:blipFill>
        <p:spPr>
          <a:xfrm>
            <a:off x="2113915" y="78105"/>
            <a:ext cx="8170545" cy="1045845"/>
          </a:xfrm>
          <a:prstGeom prst="rect">
            <a:avLst/>
          </a:prstGeom>
        </p:spPr>
      </p:pic>
      <p:sp>
        <p:nvSpPr>
          <p:cNvPr id="31" name="TextBox 3"/>
          <p:cNvSpPr txBox="1"/>
          <p:nvPr/>
        </p:nvSpPr>
        <p:spPr>
          <a:xfrm>
            <a:off x="2175393" y="1043107"/>
            <a:ext cx="7431137" cy="523220"/>
          </a:xfrm>
          <a:prstGeom prst="rect">
            <a:avLst/>
          </a:prstGeom>
          <a:noFill/>
        </p:spPr>
        <p:txBody>
          <a:bodyPr wrap="none" rtlCol="0">
            <a:spAutoFit/>
          </a:bodyPr>
          <a:p>
            <a:r>
              <a:rPr lang="en-US" sz="2800" b="1">
                <a:solidFill>
                  <a:srgbClr val="00B050"/>
                </a:solidFill>
              </a:rPr>
              <a:t>Bringging to you the ONE and ONLY ONE.............</a:t>
            </a:r>
            <a:endParaRPr lang="en-US" sz="2800" b="1">
              <a:solidFill>
                <a:srgbClr val="00B050"/>
              </a:solidFill>
            </a:endParaRPr>
          </a:p>
        </p:txBody>
      </p:sp>
      <p:pic>
        <p:nvPicPr>
          <p:cNvPr id="35" name="Picture Placeholder 34" descr="sativaplus"/>
          <p:cNvPicPr>
            <a:picLocks noChangeAspect="1"/>
          </p:cNvPicPr>
          <p:nvPr>
            <p:ph type="pic" sz="quarter" idx="10"/>
          </p:nvPr>
        </p:nvPicPr>
        <p:blipFill>
          <a:blip r:embed="rId6"/>
          <a:srcRect l="11355" r="13451"/>
          <a:stretch>
            <a:fillRect/>
          </a:stretch>
        </p:blipFill>
        <p:spPr>
          <a:xfrm rot="5400000">
            <a:off x="1694180" y="2357755"/>
            <a:ext cx="5095875" cy="4008755"/>
          </a:xfrm>
          <a:prstGeom prst="rect">
            <a:avLst/>
          </a:prstGeom>
        </p:spPr>
      </p:pic>
      <p:sp>
        <p:nvSpPr>
          <p:cNvPr id="36" name="TextBox 10"/>
          <p:cNvSpPr txBox="1"/>
          <p:nvPr/>
        </p:nvSpPr>
        <p:spPr>
          <a:xfrm>
            <a:off x="558800" y="5976620"/>
            <a:ext cx="7263765" cy="1718310"/>
          </a:xfrm>
          <a:prstGeom prst="rect">
            <a:avLst/>
          </a:prstGeom>
          <a:noFill/>
        </p:spPr>
        <p:txBody>
          <a:bodyPr wrap="square" rtlCol="0" anchor="t" anchorCtr="0">
            <a:normAutofit/>
          </a:bodyPr>
          <a:p>
            <a:pPr algn="ctr"/>
            <a:r>
              <a:rPr lang="en-MY" sz="5400" b="1">
                <a:solidFill>
                  <a:srgbClr val="10853F"/>
                </a:solidFill>
                <a:effectLst>
                  <a:glow rad="344803">
                    <a:schemeClr val="bg1"/>
                  </a:glow>
                </a:effectLst>
                <a:latin typeface="Arial Rounded MT Bold" panose="020F0704030504030204" pitchFamily="34" charset="77"/>
                <a:cs typeface="Arial" panose="020B0604020202020204" pitchFamily="34" charset="0"/>
              </a:rPr>
              <a:t>SATIVA</a:t>
            </a:r>
            <a:r>
              <a:rPr lang="en-MY" sz="4400" b="1" i="1">
                <a:solidFill>
                  <a:srgbClr val="10853F"/>
                </a:solidFill>
                <a:effectLst>
                  <a:glow rad="344803">
                    <a:schemeClr val="bg1"/>
                  </a:glow>
                </a:effectLst>
                <a:latin typeface="Arial Rounded MT Bold" panose="020F0704030504030204" pitchFamily="34" charset="77"/>
                <a:cs typeface="Bangla Sangam MN" panose="02000000000000000000" pitchFamily="2" charset="0"/>
              </a:rPr>
              <a:t>plus</a:t>
            </a:r>
            <a:r>
              <a:rPr lang="en-MY" sz="5400" b="1" i="1">
                <a:solidFill>
                  <a:srgbClr val="1809C3"/>
                </a:solidFill>
                <a:effectLst>
                  <a:glow rad="344803">
                    <a:schemeClr val="bg1"/>
                  </a:glow>
                </a:effectLst>
                <a:latin typeface="Arial Rounded MT Bold" panose="020F0704030504030204" pitchFamily="34" charset="77"/>
                <a:cs typeface="Bangla Sangam MN" panose="02000000000000000000" pitchFamily="2" charset="0"/>
              </a:rPr>
              <a:t> </a:t>
            </a:r>
            <a:endParaRPr lang="en-MY" sz="5400" b="1" i="1">
              <a:solidFill>
                <a:srgbClr val="1809C3"/>
              </a:solidFill>
              <a:effectLst>
                <a:glow rad="344803">
                  <a:schemeClr val="bg1"/>
                </a:glow>
              </a:effectLst>
              <a:latin typeface="Arial Rounded MT Bold" panose="020F0704030504030204" pitchFamily="34" charset="77"/>
              <a:cs typeface="Bangla Sangam MN" panose="02000000000000000000" pitchFamily="2" charset="0"/>
            </a:endParaRPr>
          </a:p>
        </p:txBody>
      </p:sp>
      <p:pic>
        <p:nvPicPr>
          <p:cNvPr id="28" name="Picture 27"/>
          <p:cNvPicPr>
            <a:picLocks noChangeAspect="1"/>
          </p:cNvPicPr>
          <p:nvPr/>
        </p:nvPicPr>
        <p:blipFill rotWithShape="1">
          <a:blip r:embed="rId5"/>
          <a:srcRect t="73634" b="1843"/>
          <a:stretch>
            <a:fillRect/>
          </a:stretch>
        </p:blipFill>
        <p:spPr>
          <a:xfrm>
            <a:off x="2213610" y="1571625"/>
            <a:ext cx="6242685" cy="667385"/>
          </a:xfrm>
          <a:prstGeom prst="rect">
            <a:avLst/>
          </a:prstGeom>
        </p:spPr>
      </p:pic>
      <p:sp>
        <p:nvSpPr>
          <p:cNvPr id="6" name="Text Box 5"/>
          <p:cNvSpPr txBox="1"/>
          <p:nvPr/>
        </p:nvSpPr>
        <p:spPr>
          <a:xfrm>
            <a:off x="6246495" y="3645535"/>
            <a:ext cx="6252845" cy="1383665"/>
          </a:xfrm>
          <a:prstGeom prst="rect">
            <a:avLst/>
          </a:prstGeom>
          <a:noFill/>
        </p:spPr>
        <p:txBody>
          <a:bodyPr wrap="square" rtlCol="0" anchor="t">
            <a:spAutoFit/>
          </a:bodyPr>
          <a:p>
            <a:pPr algn="l"/>
            <a:r>
              <a:rPr lang="en-US" sz="2800" b="1">
                <a:latin typeface="Artifakt Element Heavy" panose="020B0B03050000020004" charset="0"/>
                <a:cs typeface="Artifakt Element Heavy" panose="020B0B03050000020004" charset="0"/>
              </a:rPr>
              <a:t>Habbatus Sauda (Nigella sativa),</a:t>
            </a:r>
            <a:endParaRPr lang="en-US" sz="2800" b="1">
              <a:latin typeface="Artifakt Element Heavy" panose="020B0B03050000020004" charset="0"/>
              <a:cs typeface="Artifakt Element Heavy" panose="020B0B03050000020004" charset="0"/>
            </a:endParaRPr>
          </a:p>
          <a:p>
            <a:pPr algn="l"/>
            <a:r>
              <a:rPr lang="en-US" sz="2800" b="1">
                <a:latin typeface="Artifakt Element Heavy" panose="020B0B03050000020004" charset="0"/>
                <a:cs typeface="Artifakt Element Heavy" panose="020B0B03050000020004" charset="0"/>
              </a:rPr>
              <a:t>Vitamin D, Zinc, Magnesium</a:t>
            </a:r>
            <a:endParaRPr lang="en-US" sz="2800" b="1">
              <a:latin typeface="Artifakt Element Heavy" panose="020B0B03050000020004" charset="0"/>
              <a:cs typeface="Artifakt Element Heavy" panose="020B0B03050000020004" charset="0"/>
            </a:endParaRPr>
          </a:p>
          <a:p>
            <a:pPr algn="l"/>
            <a:r>
              <a:rPr lang="en-US" sz="2800" b="1">
                <a:latin typeface="Artifakt Element Heavy" panose="020B0B03050000020004" charset="0"/>
                <a:cs typeface="Artifakt Element Heavy" panose="020B0B03050000020004" charset="0"/>
              </a:rPr>
              <a:t>dan Monk Fruit. </a:t>
            </a:r>
            <a:endParaRPr lang="en-US" sz="2800" b="1">
              <a:latin typeface="Artifakt Element Heavy" panose="020B0B03050000020004" charset="0"/>
              <a:cs typeface="Artifakt Element Heavy" panose="020B0B03050000020004" charset="0"/>
            </a:endParaRPr>
          </a:p>
        </p:txBody>
      </p:sp>
      <p:pic>
        <p:nvPicPr>
          <p:cNvPr id="7" name="Picture 4" descr="Thymoquninone Chemical Structure"/>
          <p:cNvPicPr>
            <a:picLocks noChangeAspect="1" noChangeArrowheads="1"/>
          </p:cNvPicPr>
          <p:nvPr/>
        </p:nvPicPr>
        <p:blipFill>
          <a:blip r:embed="rId7" r:link="rId3">
            <a:alphaModFix amt="51000"/>
            <a:duotone>
              <a:srgbClr val="ED7D31">
                <a:shade val="45000"/>
                <a:satMod val="135000"/>
              </a:srgbClr>
              <a:prstClr val="white"/>
            </a:duotone>
            <a:extLst>
              <a:ext uri="{BEBA8EAE-BF5A-486C-A8C5-ECC9F3942E4B}">
                <a14:imgProps xmlns:a14="http://schemas.microsoft.com/office/drawing/2010/main">
                  <a14:imgLayer r:embed="rId8">
                    <a14:imgEffect>
                      <a14:artisticPhotocopy trans="30000" detail="2"/>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38529" y="5167629"/>
            <a:ext cx="2110673" cy="15692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ymoquninone Chemical Structure"/>
          <p:cNvPicPr>
            <a:picLocks noChangeAspect="1" noChangeArrowheads="1"/>
          </p:cNvPicPr>
          <p:nvPr/>
        </p:nvPicPr>
        <p:blipFill>
          <a:blip r:embed="rId7" r:link="rId3">
            <a:alphaModFix amt="51000"/>
            <a:duotone>
              <a:srgbClr val="ED7D31">
                <a:shade val="45000"/>
                <a:satMod val="135000"/>
              </a:srgbClr>
              <a:prstClr val="white"/>
            </a:duotone>
            <a:extLst>
              <a:ext uri="{BEBA8EAE-BF5A-486C-A8C5-ECC9F3942E4B}">
                <a14:imgProps xmlns:a14="http://schemas.microsoft.com/office/drawing/2010/main">
                  <a14:imgLayer r:embed="rId8">
                    <a14:imgEffect>
                      <a14:artisticPhotocopy trans="30000" detail="2"/>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545459" y="2132964"/>
            <a:ext cx="2110673" cy="1569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
          <a:stretch>
            <a:fillRect/>
          </a:stretch>
        </p:blipFill>
        <p:spPr>
          <a:xfrm>
            <a:off x="6278000" y="2721953"/>
            <a:ext cx="5397204" cy="3465068"/>
          </a:xfrm>
          <a:prstGeom prst="rect">
            <a:avLst/>
          </a:prstGeom>
        </p:spPr>
      </p:pic>
      <p:sp>
        <p:nvSpPr>
          <p:cNvPr id="6" name="TextBox 5"/>
          <p:cNvSpPr txBox="1"/>
          <p:nvPr/>
        </p:nvSpPr>
        <p:spPr>
          <a:xfrm>
            <a:off x="537116" y="2991357"/>
            <a:ext cx="6291929" cy="2676525"/>
          </a:xfrm>
          <a:prstGeom prst="rect">
            <a:avLst/>
          </a:prstGeom>
          <a:noFill/>
        </p:spPr>
        <p:txBody>
          <a:bodyPr wrap="square">
            <a:spAutoFit/>
          </a:bodyPr>
          <a:p>
            <a:r>
              <a:rPr lang="en-MY" sz="3200" b="1" i="1">
                <a:effectLst/>
              </a:rPr>
              <a:t>Nigella sativa </a:t>
            </a:r>
            <a:r>
              <a:rPr lang="en-MY" sz="3200" b="1">
                <a:effectLst/>
              </a:rPr>
              <a:t>seeds contains active ingredients like thymoquinone and alpha-hederin which are effective against different cancers.</a:t>
            </a:r>
            <a:r>
              <a:rPr lang="en-MY" sz="4000" b="1">
                <a:effectLst/>
              </a:rPr>
              <a:t> </a:t>
            </a:r>
            <a:endParaRPr lang="en-MY" sz="4000" b="1"/>
          </a:p>
        </p:txBody>
      </p:sp>
      <p:sp>
        <p:nvSpPr>
          <p:cNvPr id="3" name="TextBox 2"/>
          <p:cNvSpPr txBox="1"/>
          <p:nvPr/>
        </p:nvSpPr>
        <p:spPr>
          <a:xfrm>
            <a:off x="1459606" y="225406"/>
            <a:ext cx="9272788" cy="1938020"/>
          </a:xfrm>
          <a:prstGeom prst="rect">
            <a:avLst/>
          </a:prstGeom>
          <a:solidFill>
            <a:srgbClr val="001295"/>
          </a:solidFill>
        </p:spPr>
        <p:txBody>
          <a:bodyPr wrap="square" rtlCol="0">
            <a:spAutoFit/>
          </a:bodyPr>
          <a:p>
            <a:pPr algn="ctr"/>
            <a:r>
              <a:rPr lang="en-US" sz="6000" b="1">
                <a:solidFill>
                  <a:schemeClr val="bg1"/>
                </a:solidFill>
              </a:rPr>
              <a:t>Nigella sativa has ANTICANCER properties</a:t>
            </a:r>
            <a:endParaRPr lang="en-US" sz="6000" b="1">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1273175" y="535305"/>
            <a:ext cx="9848850" cy="1106805"/>
          </a:xfrm>
          <a:prstGeom prst="rect">
            <a:avLst/>
          </a:prstGeom>
          <a:noFill/>
          <a:effectLst/>
        </p:spPr>
        <p:txBody>
          <a:bodyPr wrap="square" rtlCol="0">
            <a:spAutoFit/>
            <a:scene3d>
              <a:camera prst="orthographicFront"/>
              <a:lightRig rig="threePt" dir="t"/>
            </a:scene3d>
          </a:bodyPr>
          <a:p>
            <a:r>
              <a:rPr lang="en-US" sz="6600" b="1">
                <a:solidFill>
                  <a:schemeClr val="accent1"/>
                </a:solidFill>
                <a:effectLst>
                  <a:outerShdw blurRad="38100" dist="25400" dir="5400000" algn="ctr" rotWithShape="0">
                    <a:srgbClr val="6E747A">
                      <a:alpha val="43000"/>
                    </a:srgbClr>
                  </a:outerShdw>
                </a:effectLst>
              </a:rPr>
              <a:t>Kelebihan Nigella sativa</a:t>
            </a:r>
            <a:endParaRPr lang="en-US" sz="6600" b="1">
              <a:solidFill>
                <a:schemeClr val="accent1"/>
              </a:solidFill>
              <a:effectLst>
                <a:outerShdw blurRad="38100" dist="25400" dir="5400000" algn="ctr" rotWithShape="0">
                  <a:srgbClr val="6E747A">
                    <a:alpha val="43000"/>
                  </a:srgbClr>
                </a:outerShdw>
              </a:effectLst>
            </a:endParaRPr>
          </a:p>
        </p:txBody>
      </p:sp>
      <p:sp>
        <p:nvSpPr>
          <p:cNvPr id="5" name="Text Box 4"/>
          <p:cNvSpPr txBox="1"/>
          <p:nvPr/>
        </p:nvSpPr>
        <p:spPr>
          <a:xfrm>
            <a:off x="462280" y="2672080"/>
            <a:ext cx="5125085" cy="1322070"/>
          </a:xfrm>
          <a:prstGeom prst="rect">
            <a:avLst/>
          </a:prstGeom>
          <a:noFill/>
        </p:spPr>
        <p:txBody>
          <a:bodyPr wrap="square" rtlCol="0" anchor="t">
            <a:spAutoFit/>
          </a:bodyPr>
          <a:p>
            <a:pPr algn="ctr"/>
            <a:r>
              <a:rPr lang="en-US" sz="2000"/>
              <a:t>Membantu dalam mengurangkan</a:t>
            </a:r>
            <a:endParaRPr lang="en-US" sz="2000"/>
          </a:p>
          <a:p>
            <a:pPr algn="ctr"/>
            <a:r>
              <a:rPr lang="en-US" sz="2000"/>
              <a:t>keradangan dalam badan,</a:t>
            </a:r>
            <a:endParaRPr lang="en-US" sz="2000"/>
          </a:p>
          <a:p>
            <a:pPr algn="ctr"/>
            <a:r>
              <a:rPr lang="en-US" sz="2000"/>
              <a:t>yang dikaitkan dengan</a:t>
            </a:r>
            <a:endParaRPr lang="en-US" sz="2000"/>
          </a:p>
          <a:p>
            <a:pPr algn="ctr"/>
            <a:r>
              <a:rPr lang="en-US" sz="2000"/>
              <a:t>banyak penyakit kronik anti-radang</a:t>
            </a:r>
            <a:endParaRPr lang="en-US" sz="2000"/>
          </a:p>
        </p:txBody>
      </p:sp>
      <p:sp>
        <p:nvSpPr>
          <p:cNvPr id="6" name="Text Box 5"/>
          <p:cNvSpPr txBox="1"/>
          <p:nvPr/>
        </p:nvSpPr>
        <p:spPr>
          <a:xfrm>
            <a:off x="1363980" y="2070100"/>
            <a:ext cx="3934460" cy="706755"/>
          </a:xfrm>
          <a:prstGeom prst="rect">
            <a:avLst/>
          </a:prstGeom>
          <a:noFill/>
        </p:spPr>
        <p:txBody>
          <a:bodyPr wrap="square" rtlCol="0">
            <a:spAutoFit/>
          </a:bodyPr>
          <a:p>
            <a:r>
              <a:rPr lang="en-US" sz="4000" b="1">
                <a:solidFill>
                  <a:srgbClr val="7030A0"/>
                </a:solidFill>
                <a:effectLst>
                  <a:outerShdw blurRad="38100" dist="19050" dir="2700000" algn="tl" rotWithShape="0">
                    <a:schemeClr val="dk1">
                      <a:alpha val="40000"/>
                    </a:schemeClr>
                  </a:outerShdw>
                </a:effectLst>
              </a:rPr>
              <a:t>Anti-Radang</a:t>
            </a:r>
            <a:endParaRPr lang="en-US" sz="4000" b="1">
              <a:solidFill>
                <a:srgbClr val="7030A0"/>
              </a:solidFill>
              <a:effectLst>
                <a:outerShdw blurRad="38100" dist="19050" dir="2700000" algn="tl" rotWithShape="0">
                  <a:schemeClr val="dk1">
                    <a:alpha val="40000"/>
                  </a:schemeClr>
                </a:outerShdw>
              </a:effectLst>
            </a:endParaRPr>
          </a:p>
        </p:txBody>
      </p:sp>
      <p:sp>
        <p:nvSpPr>
          <p:cNvPr id="7" name="Text Box 6"/>
          <p:cNvSpPr txBox="1"/>
          <p:nvPr/>
        </p:nvSpPr>
        <p:spPr>
          <a:xfrm>
            <a:off x="7313295" y="2743200"/>
            <a:ext cx="3979545" cy="1630045"/>
          </a:xfrm>
          <a:prstGeom prst="rect">
            <a:avLst/>
          </a:prstGeom>
          <a:noFill/>
        </p:spPr>
        <p:txBody>
          <a:bodyPr wrap="square" rtlCol="0" anchor="t">
            <a:spAutoFit/>
          </a:bodyPr>
          <a:p>
            <a:pPr algn="ctr"/>
            <a:r>
              <a:rPr lang="en-US" sz="2000"/>
              <a:t>Membantu untuk menguatkan</a:t>
            </a:r>
            <a:endParaRPr lang="en-US" sz="2000"/>
          </a:p>
          <a:p>
            <a:pPr algn="ctr"/>
            <a:r>
              <a:rPr lang="en-US" sz="2000"/>
              <a:t>sistem imun, yang boleh</a:t>
            </a:r>
            <a:endParaRPr lang="en-US" sz="2000"/>
          </a:p>
          <a:p>
            <a:pPr algn="ctr"/>
            <a:r>
              <a:rPr lang="en-US" sz="2000"/>
              <a:t>membantu untuk melindungi </a:t>
            </a:r>
            <a:endParaRPr lang="en-US" sz="2000"/>
          </a:p>
          <a:p>
            <a:pPr algn="ctr"/>
            <a:r>
              <a:rPr lang="en-US" sz="2000"/>
              <a:t>daripada jangkitan dan penyakit </a:t>
            </a:r>
            <a:endParaRPr lang="en-US" sz="2000"/>
          </a:p>
          <a:p>
            <a:pPr algn="ctr"/>
            <a:r>
              <a:rPr lang="en-US" sz="2000"/>
              <a:t>lain</a:t>
            </a:r>
            <a:endParaRPr lang="en-US" sz="2000"/>
          </a:p>
        </p:txBody>
      </p:sp>
      <p:sp>
        <p:nvSpPr>
          <p:cNvPr id="9" name="Text Box 8"/>
          <p:cNvSpPr txBox="1"/>
          <p:nvPr/>
        </p:nvSpPr>
        <p:spPr>
          <a:xfrm>
            <a:off x="7103745" y="2127250"/>
            <a:ext cx="4359910" cy="706755"/>
          </a:xfrm>
          <a:prstGeom prst="rect">
            <a:avLst/>
          </a:prstGeom>
          <a:noFill/>
        </p:spPr>
        <p:txBody>
          <a:bodyPr wrap="square" rtlCol="0">
            <a:spAutoFit/>
          </a:bodyPr>
          <a:p>
            <a:r>
              <a:rPr lang="en-US" sz="4000" b="1">
                <a:solidFill>
                  <a:srgbClr val="7030A0"/>
                </a:solidFill>
                <a:effectLst>
                  <a:outerShdw blurRad="38100" dist="19050" dir="2700000" algn="tl" rotWithShape="0">
                    <a:schemeClr val="dk1">
                      <a:alpha val="40000"/>
                    </a:schemeClr>
                  </a:outerShdw>
                </a:effectLst>
              </a:rPr>
              <a:t>Imunomodulatori</a:t>
            </a:r>
            <a:endParaRPr lang="en-US" sz="4000" b="1">
              <a:solidFill>
                <a:srgbClr val="7030A0"/>
              </a:solidFill>
              <a:effectLst>
                <a:outerShdw blurRad="38100" dist="19050" dir="2700000" algn="tl" rotWithShape="0">
                  <a:schemeClr val="dk1">
                    <a:alpha val="40000"/>
                  </a:schemeClr>
                </a:outerShdw>
              </a:effectLst>
            </a:endParaRPr>
          </a:p>
        </p:txBody>
      </p:sp>
      <p:sp>
        <p:nvSpPr>
          <p:cNvPr id="10" name="Text Box 9"/>
          <p:cNvSpPr txBox="1"/>
          <p:nvPr/>
        </p:nvSpPr>
        <p:spPr>
          <a:xfrm>
            <a:off x="3299460" y="4591050"/>
            <a:ext cx="6652260" cy="706755"/>
          </a:xfrm>
          <a:prstGeom prst="rect">
            <a:avLst/>
          </a:prstGeom>
          <a:noFill/>
        </p:spPr>
        <p:txBody>
          <a:bodyPr wrap="square" rtlCol="0">
            <a:spAutoFit/>
          </a:bodyPr>
          <a:p>
            <a:r>
              <a:rPr lang="en-US" sz="4000" b="1">
                <a:solidFill>
                  <a:srgbClr val="7030A0"/>
                </a:solidFill>
                <a:effectLst>
                  <a:outerShdw blurRad="38100" dist="19050" dir="2700000" algn="tl" rotWithShape="0">
                    <a:schemeClr val="dk1">
                      <a:alpha val="40000"/>
                    </a:schemeClr>
                  </a:outerShdw>
                </a:effectLst>
              </a:rPr>
              <a:t>Penambahan Tenaga</a:t>
            </a:r>
            <a:endParaRPr lang="en-US" sz="4000" b="1">
              <a:solidFill>
                <a:srgbClr val="7030A0"/>
              </a:solidFill>
              <a:effectLst>
                <a:outerShdw blurRad="38100" dist="19050" dir="2700000" algn="tl" rotWithShape="0">
                  <a:schemeClr val="dk1">
                    <a:alpha val="40000"/>
                  </a:schemeClr>
                </a:outerShdw>
              </a:effectLst>
            </a:endParaRPr>
          </a:p>
        </p:txBody>
      </p:sp>
      <p:sp>
        <p:nvSpPr>
          <p:cNvPr id="11" name="Text Box 10"/>
          <p:cNvSpPr txBox="1"/>
          <p:nvPr/>
        </p:nvSpPr>
        <p:spPr>
          <a:xfrm>
            <a:off x="3745230" y="5278755"/>
            <a:ext cx="4284980" cy="706755"/>
          </a:xfrm>
          <a:prstGeom prst="rect">
            <a:avLst/>
          </a:prstGeom>
          <a:noFill/>
        </p:spPr>
        <p:txBody>
          <a:bodyPr wrap="square" rtlCol="0" anchor="t">
            <a:spAutoFit/>
          </a:bodyPr>
          <a:p>
            <a:pPr algn="ctr"/>
            <a:r>
              <a:rPr lang="en-US" sz="2000"/>
              <a:t>Membantu meningkatkan tahap </a:t>
            </a:r>
            <a:endParaRPr lang="en-US" sz="2000"/>
          </a:p>
          <a:p>
            <a:pPr algn="ctr"/>
            <a:r>
              <a:rPr lang="en-US" sz="2000"/>
              <a:t>tenaga dan melawan keletihan.</a:t>
            </a:r>
            <a:endParaRPr lang="en-US"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1666240" y="2436495"/>
            <a:ext cx="8009255" cy="1383665"/>
          </a:xfrm>
          <a:prstGeom prst="rect">
            <a:avLst/>
          </a:prstGeom>
          <a:noFill/>
        </p:spPr>
        <p:txBody>
          <a:bodyPr wrap="square" rtlCol="0" anchor="t">
            <a:spAutoFit/>
          </a:bodyPr>
          <a:p>
            <a:pPr algn="ctr"/>
            <a:r>
              <a:rPr lang="en-US" sz="2800"/>
              <a:t>Membantu melindungi daripada </a:t>
            </a:r>
            <a:endParaRPr lang="en-US" sz="2800"/>
          </a:p>
          <a:p>
            <a:pPr algn="ctr"/>
            <a:r>
              <a:rPr lang="en-US" sz="2800"/>
              <a:t>kerosakan disebabkan oleh radikal </a:t>
            </a:r>
            <a:endParaRPr lang="en-US" sz="2800"/>
          </a:p>
          <a:p>
            <a:pPr algn="ctr"/>
            <a:r>
              <a:rPr lang="en-US" sz="2800"/>
              <a:t>bebas dalam badan</a:t>
            </a:r>
            <a:endParaRPr lang="en-US" sz="2800"/>
          </a:p>
        </p:txBody>
      </p:sp>
      <p:sp>
        <p:nvSpPr>
          <p:cNvPr id="6" name="Text Box 5"/>
          <p:cNvSpPr txBox="1"/>
          <p:nvPr/>
        </p:nvSpPr>
        <p:spPr>
          <a:xfrm>
            <a:off x="3940175" y="1862455"/>
            <a:ext cx="6046470" cy="768350"/>
          </a:xfrm>
          <a:prstGeom prst="rect">
            <a:avLst/>
          </a:prstGeom>
          <a:noFill/>
        </p:spPr>
        <p:txBody>
          <a:bodyPr wrap="square" rtlCol="0">
            <a:spAutoFit/>
          </a:bodyPr>
          <a:p>
            <a:r>
              <a:rPr lang="en-US" sz="4400" b="1">
                <a:solidFill>
                  <a:srgbClr val="7030A0"/>
                </a:solidFill>
                <a:effectLst>
                  <a:outerShdw blurRad="38100" dist="19050" dir="2700000" algn="tl" rotWithShape="0">
                    <a:schemeClr val="dk1">
                      <a:alpha val="40000"/>
                    </a:schemeClr>
                  </a:outerShdw>
                </a:effectLst>
              </a:rPr>
              <a:t>Anti-Oksida</a:t>
            </a:r>
            <a:endParaRPr lang="en-US" sz="4400" b="1">
              <a:solidFill>
                <a:srgbClr val="7030A0"/>
              </a:solidFill>
              <a:effectLst>
                <a:outerShdw blurRad="38100" dist="19050" dir="2700000" algn="tl" rotWithShape="0">
                  <a:schemeClr val="dk1">
                    <a:alpha val="40000"/>
                  </a:schemeClr>
                </a:outerShdw>
              </a:effectLst>
            </a:endParaRPr>
          </a:p>
        </p:txBody>
      </p:sp>
      <p:sp>
        <p:nvSpPr>
          <p:cNvPr id="4" name="Text Box 3"/>
          <p:cNvSpPr txBox="1"/>
          <p:nvPr/>
        </p:nvSpPr>
        <p:spPr>
          <a:xfrm>
            <a:off x="1040130" y="436245"/>
            <a:ext cx="10111740" cy="1106805"/>
          </a:xfrm>
          <a:prstGeom prst="rect">
            <a:avLst/>
          </a:prstGeom>
          <a:noFill/>
        </p:spPr>
        <p:txBody>
          <a:bodyPr wrap="square" rtlCol="0">
            <a:spAutoFit/>
            <a:scene3d>
              <a:camera prst="orthographicFront"/>
              <a:lightRig rig="threePt" dir="t"/>
            </a:scene3d>
          </a:bodyPr>
          <a:p>
            <a:r>
              <a:rPr lang="en-US" sz="6600" b="1">
                <a:solidFill>
                  <a:schemeClr val="accent1"/>
                </a:solidFill>
                <a:effectLst>
                  <a:outerShdw blurRad="38100" dist="25400" dir="5400000" algn="ctr" rotWithShape="0">
                    <a:srgbClr val="6E747A">
                      <a:alpha val="43000"/>
                    </a:srgbClr>
                  </a:outerShdw>
                </a:effectLst>
              </a:rPr>
              <a:t>Kelebihan Nigella sativa</a:t>
            </a:r>
            <a:endParaRPr lang="en-US" sz="6600" b="1">
              <a:solidFill>
                <a:schemeClr val="accent1"/>
              </a:solidFill>
              <a:effectLst>
                <a:outerShdw blurRad="38100" dist="25400" dir="5400000" algn="ctr" rotWithShape="0">
                  <a:srgbClr val="6E747A">
                    <a:alpha val="43000"/>
                  </a:srgbClr>
                </a:outerShdw>
              </a:effectLst>
            </a:endParaRPr>
          </a:p>
        </p:txBody>
      </p:sp>
      <p:sp>
        <p:nvSpPr>
          <p:cNvPr id="5" name="Text Box 4"/>
          <p:cNvSpPr txBox="1"/>
          <p:nvPr/>
        </p:nvSpPr>
        <p:spPr>
          <a:xfrm>
            <a:off x="280035" y="4018280"/>
            <a:ext cx="5506720" cy="1322070"/>
          </a:xfrm>
          <a:prstGeom prst="rect">
            <a:avLst/>
          </a:prstGeom>
          <a:noFill/>
        </p:spPr>
        <p:txBody>
          <a:bodyPr wrap="square" rtlCol="0">
            <a:spAutoFit/>
          </a:bodyPr>
          <a:p>
            <a:pPr algn="ctr"/>
            <a:r>
              <a:rPr lang="en-US" sz="4000" b="1">
                <a:solidFill>
                  <a:srgbClr val="7030A0"/>
                </a:solidFill>
                <a:effectLst>
                  <a:outerShdw blurRad="38100" dist="19050" dir="2700000" algn="tl" rotWithShape="0">
                    <a:schemeClr val="dk1">
                      <a:alpha val="40000"/>
                    </a:schemeClr>
                  </a:outerShdw>
                </a:effectLst>
              </a:rPr>
              <a:t>Menurunkan Paras Gula</a:t>
            </a:r>
            <a:endParaRPr lang="en-US" sz="4000" b="1">
              <a:solidFill>
                <a:srgbClr val="7030A0"/>
              </a:solidFill>
              <a:effectLst>
                <a:outerShdw blurRad="38100" dist="19050" dir="2700000" algn="tl" rotWithShape="0">
                  <a:schemeClr val="dk1">
                    <a:alpha val="40000"/>
                  </a:schemeClr>
                </a:outerShdw>
              </a:effectLst>
            </a:endParaRPr>
          </a:p>
        </p:txBody>
      </p:sp>
      <p:sp>
        <p:nvSpPr>
          <p:cNvPr id="7" name="Text Box 6"/>
          <p:cNvSpPr txBox="1"/>
          <p:nvPr/>
        </p:nvSpPr>
        <p:spPr>
          <a:xfrm>
            <a:off x="509905" y="5313680"/>
            <a:ext cx="5279390" cy="706755"/>
          </a:xfrm>
          <a:prstGeom prst="rect">
            <a:avLst/>
          </a:prstGeom>
          <a:noFill/>
        </p:spPr>
        <p:txBody>
          <a:bodyPr wrap="square" rtlCol="0" anchor="t">
            <a:spAutoFit/>
          </a:bodyPr>
          <a:p>
            <a:pPr algn="ctr"/>
            <a:r>
              <a:rPr lang="en-US" sz="2000"/>
              <a:t>Membantu menurunkan paras gula dalam darah bagi penghidap diabetes</a:t>
            </a:r>
            <a:endParaRPr lang="en-US" sz="2000"/>
          </a:p>
        </p:txBody>
      </p:sp>
      <p:sp>
        <p:nvSpPr>
          <p:cNvPr id="8" name="Text Box 7"/>
          <p:cNvSpPr txBox="1"/>
          <p:nvPr/>
        </p:nvSpPr>
        <p:spPr>
          <a:xfrm>
            <a:off x="6263005" y="4018280"/>
            <a:ext cx="5506720" cy="1322070"/>
          </a:xfrm>
          <a:prstGeom prst="rect">
            <a:avLst/>
          </a:prstGeom>
          <a:noFill/>
        </p:spPr>
        <p:txBody>
          <a:bodyPr wrap="square" rtlCol="0">
            <a:spAutoFit/>
          </a:bodyPr>
          <a:p>
            <a:pPr algn="ctr"/>
            <a:r>
              <a:rPr lang="en-US" sz="4000" b="1">
                <a:solidFill>
                  <a:srgbClr val="7030A0"/>
                </a:solidFill>
                <a:effectLst>
                  <a:outerShdw blurRad="38100" dist="19050" dir="2700000" algn="tl" rotWithShape="0">
                    <a:schemeClr val="dk1">
                      <a:alpha val="40000"/>
                    </a:schemeClr>
                  </a:outerShdw>
                </a:effectLst>
              </a:rPr>
              <a:t>Mengurangkan Paras Kolestrol</a:t>
            </a:r>
            <a:endParaRPr lang="en-US" sz="4000" b="1">
              <a:solidFill>
                <a:srgbClr val="7030A0"/>
              </a:solidFill>
              <a:effectLst>
                <a:outerShdw blurRad="38100" dist="19050" dir="2700000" algn="tl" rotWithShape="0">
                  <a:schemeClr val="dk1">
                    <a:alpha val="40000"/>
                  </a:schemeClr>
                </a:outerShdw>
              </a:effectLst>
            </a:endParaRPr>
          </a:p>
        </p:txBody>
      </p:sp>
      <p:sp>
        <p:nvSpPr>
          <p:cNvPr id="9" name="Text Box 8"/>
          <p:cNvSpPr txBox="1"/>
          <p:nvPr/>
        </p:nvSpPr>
        <p:spPr>
          <a:xfrm>
            <a:off x="5920740" y="5356860"/>
            <a:ext cx="6113145" cy="1014730"/>
          </a:xfrm>
          <a:prstGeom prst="rect">
            <a:avLst/>
          </a:prstGeom>
          <a:noFill/>
        </p:spPr>
        <p:txBody>
          <a:bodyPr wrap="square" rtlCol="0" anchor="t">
            <a:spAutoFit/>
          </a:bodyPr>
          <a:p>
            <a:pPr algn="ctr"/>
            <a:r>
              <a:rPr lang="en-US" sz="2000"/>
              <a:t>Membantu mengurangkan tahap kolesterol yang </a:t>
            </a:r>
            <a:endParaRPr lang="en-US" sz="2000"/>
          </a:p>
          <a:p>
            <a:pPr algn="ctr"/>
            <a:r>
              <a:rPr lang="en-US" sz="2000"/>
              <a:t>boleh membantu untuk melindungi daripada </a:t>
            </a:r>
            <a:endParaRPr lang="en-US" sz="2000"/>
          </a:p>
          <a:p>
            <a:pPr algn="ctr"/>
            <a:r>
              <a:rPr lang="en-US" sz="2000"/>
              <a:t>penyakit jantung</a:t>
            </a:r>
            <a:endParaRPr lang="en-US"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5"/>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2125980" y="133350"/>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5" name="Text Box 4"/>
          <p:cNvSpPr txBox="1"/>
          <p:nvPr/>
        </p:nvSpPr>
        <p:spPr>
          <a:xfrm>
            <a:off x="7199630" y="99568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
        <p:nvSpPr>
          <p:cNvPr id="4" name="Text Box 3"/>
          <p:cNvSpPr txBox="1"/>
          <p:nvPr/>
        </p:nvSpPr>
        <p:spPr>
          <a:xfrm>
            <a:off x="5881370" y="3854450"/>
            <a:ext cx="280670" cy="368300"/>
          </a:xfrm>
          <a:prstGeom prst="rect">
            <a:avLst/>
          </a:prstGeom>
          <a:noFill/>
        </p:spPr>
        <p:txBody>
          <a:bodyPr wrap="square" rtlCol="0">
            <a:spAutoFit/>
          </a:bodyPr>
          <a:p>
            <a:endParaRPr lang="en-US"/>
          </a:p>
        </p:txBody>
      </p:sp>
      <p:sp>
        <p:nvSpPr>
          <p:cNvPr id="6" name="Text Box 5"/>
          <p:cNvSpPr txBox="1"/>
          <p:nvPr/>
        </p:nvSpPr>
        <p:spPr>
          <a:xfrm>
            <a:off x="1677670" y="3114040"/>
            <a:ext cx="8954135" cy="3046095"/>
          </a:xfrm>
          <a:prstGeom prst="rect">
            <a:avLst/>
          </a:prstGeom>
          <a:noFill/>
        </p:spPr>
        <p:txBody>
          <a:bodyPr wrap="square" rtlCol="0">
            <a:spAutoFit/>
          </a:bodyPr>
          <a:p>
            <a:pPr marL="285750" indent="-285750">
              <a:buFont typeface="Arial" panose="020B0604020202020204" pitchFamily="34" charset="0"/>
              <a:buChar char="•"/>
            </a:pPr>
            <a:r>
              <a:rPr lang="en-US" sz="3200"/>
              <a:t>Mengurangkan paras glukos</a:t>
            </a:r>
            <a:endParaRPr lang="en-US" sz="3200"/>
          </a:p>
          <a:p>
            <a:pPr marL="285750" indent="-285750">
              <a:buFont typeface="Arial" panose="020B0604020202020204" pitchFamily="34" charset="0"/>
              <a:buChar char="•"/>
            </a:pPr>
            <a:r>
              <a:rPr lang="en-US" sz="3200"/>
              <a:t>Membantu memulihkan berat badan</a:t>
            </a:r>
            <a:endParaRPr lang="en-US" sz="3200"/>
          </a:p>
          <a:p>
            <a:pPr marL="285750" indent="-285750">
              <a:buFont typeface="Arial" panose="020B0604020202020204" pitchFamily="34" charset="0"/>
              <a:buChar char="•"/>
            </a:pPr>
            <a:r>
              <a:rPr lang="en-US" sz="3200"/>
              <a:t>Memberi tenaga</a:t>
            </a:r>
            <a:endParaRPr lang="en-US" sz="3200"/>
          </a:p>
          <a:p>
            <a:pPr marL="285750" indent="-285750">
              <a:buFont typeface="Arial" panose="020B0604020202020204" pitchFamily="34" charset="0"/>
              <a:buChar char="•"/>
            </a:pPr>
            <a:r>
              <a:rPr lang="en-US" sz="3200"/>
              <a:t>Menguatkan otot-otot</a:t>
            </a:r>
            <a:endParaRPr lang="en-US" sz="3200"/>
          </a:p>
          <a:p>
            <a:pPr marL="285750" indent="-285750">
              <a:buFont typeface="Arial" panose="020B0604020202020204" pitchFamily="34" charset="0"/>
              <a:buChar char="•"/>
            </a:pPr>
            <a:r>
              <a:rPr lang="en-US" sz="3200"/>
              <a:t>Mengurangkan kebas-kebas anggota badan</a:t>
            </a:r>
            <a:endParaRPr lang="en-US" sz="3200"/>
          </a:p>
          <a:p>
            <a:pPr marL="285750" indent="-285750">
              <a:buFont typeface="Arial" panose="020B0604020202020204" pitchFamily="34" charset="0"/>
              <a:buChar char="•"/>
            </a:pPr>
            <a:endParaRPr lang="en-US" sz="3200"/>
          </a:p>
        </p:txBody>
      </p:sp>
      <p:sp>
        <p:nvSpPr>
          <p:cNvPr id="7" name="Text Box 6"/>
          <p:cNvSpPr txBox="1"/>
          <p:nvPr/>
        </p:nvSpPr>
        <p:spPr>
          <a:xfrm>
            <a:off x="1819275" y="1965325"/>
            <a:ext cx="8554085" cy="922020"/>
          </a:xfrm>
          <a:prstGeom prst="rect">
            <a:avLst/>
          </a:prstGeom>
          <a:noFill/>
        </p:spPr>
        <p:txBody>
          <a:bodyPr wrap="square" rtlCol="0">
            <a:spAutoFit/>
          </a:bodyPr>
          <a:p>
            <a:r>
              <a:rPr lang="en-US" sz="5400" b="1">
                <a:solidFill>
                  <a:srgbClr val="0070C0"/>
                </a:solidFill>
              </a:rPr>
              <a:t>Diabetes (Kencing Manis)</a:t>
            </a:r>
            <a:endParaRPr lang="en-US" sz="5400" b="1">
              <a:solidFill>
                <a:srgbClr val="0070C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9525"/>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921760" y="5659120"/>
            <a:ext cx="8019415" cy="953135"/>
          </a:xfrm>
          <a:prstGeom prst="rect">
            <a:avLst/>
          </a:prstGeom>
          <a:noFill/>
        </p:spPr>
        <p:txBody>
          <a:bodyPr wrap="square" rtlCol="0" anchor="t">
            <a:spAutoFit/>
          </a:bodyPr>
          <a:p>
            <a:pPr algn="l"/>
            <a:r>
              <a:rPr lang="en-US" sz="2800" b="1">
                <a:solidFill>
                  <a:srgbClr val="C00000"/>
                </a:solidFill>
              </a:rPr>
              <a:t>Membantu mengurangkan kekerapan </a:t>
            </a:r>
            <a:endParaRPr lang="en-US" sz="2800" b="1">
              <a:solidFill>
                <a:srgbClr val="C00000"/>
              </a:solidFill>
            </a:endParaRPr>
          </a:p>
          <a:p>
            <a:pPr algn="l"/>
            <a:r>
              <a:rPr lang="en-US" sz="2800" b="1">
                <a:solidFill>
                  <a:srgbClr val="C00000"/>
                </a:solidFill>
              </a:rPr>
              <a:t>serangan, keterukan Asthma dan Batuk</a:t>
            </a:r>
            <a:endParaRPr lang="en-US" sz="2800" b="1">
              <a:solidFill>
                <a:srgbClr val="C00000"/>
              </a:solidFill>
            </a:endParaRPr>
          </a:p>
        </p:txBody>
      </p:sp>
      <p:sp>
        <p:nvSpPr>
          <p:cNvPr id="9" name="Text Box 8"/>
          <p:cNvSpPr txBox="1"/>
          <p:nvPr/>
        </p:nvSpPr>
        <p:spPr>
          <a:xfrm>
            <a:off x="269240" y="3413760"/>
            <a:ext cx="3450590" cy="1106805"/>
          </a:xfrm>
          <a:prstGeom prst="rect">
            <a:avLst/>
          </a:prstGeom>
          <a:noFill/>
        </p:spPr>
        <p:txBody>
          <a:bodyPr wrap="square" rtlCol="0">
            <a:spAutoFit/>
          </a:bodyPr>
          <a:p>
            <a:r>
              <a:rPr lang="en-US" sz="6600" b="1">
                <a:solidFill>
                  <a:srgbClr val="0070C0"/>
                </a:solidFill>
                <a:effectLst>
                  <a:outerShdw blurRad="38100" dist="19050" dir="2700000" algn="tl" rotWithShape="0">
                    <a:schemeClr val="dk1">
                      <a:alpha val="40000"/>
                    </a:schemeClr>
                  </a:outerShdw>
                </a:effectLst>
              </a:rPr>
              <a:t>Asthma </a:t>
            </a:r>
            <a:endParaRPr lang="en-US" sz="6600" b="1">
              <a:solidFill>
                <a:srgbClr val="0070C0"/>
              </a:solidFill>
              <a:effectLst>
                <a:outerShdw blurRad="38100" dist="19050" dir="2700000" algn="tl" rotWithShape="0">
                  <a:schemeClr val="dk1">
                    <a:alpha val="40000"/>
                  </a:schemeClr>
                </a:outerShdw>
              </a:effectLst>
            </a:endParaRPr>
          </a:p>
        </p:txBody>
      </p:sp>
      <p:pic>
        <p:nvPicPr>
          <p:cNvPr id="19" name="Picture Placeholder 18"/>
          <p:cNvPicPr>
            <a:picLocks noChangeAspect="1"/>
          </p:cNvPicPr>
          <p:nvPr>
            <p:ph type="pic" sz="quarter" idx="10"/>
          </p:nvPr>
        </p:nvPicPr>
        <p:blipFill>
          <a:blip r:embed="rId2"/>
          <a:srcRect l="37024" t="39396" r="49040" b="29764"/>
          <a:stretch>
            <a:fillRect/>
          </a:stretch>
        </p:blipFill>
        <p:spPr>
          <a:xfrm>
            <a:off x="8937625" y="2327275"/>
            <a:ext cx="2562225" cy="3189605"/>
          </a:xfrm>
          <a:prstGeom prst="rect">
            <a:avLst/>
          </a:prstGeom>
        </p:spPr>
      </p:pic>
      <p:pic>
        <p:nvPicPr>
          <p:cNvPr id="4" name="Picture 3" descr="asthma_inflamed-bronchus_0"/>
          <p:cNvPicPr>
            <a:picLocks noChangeAspect="1"/>
          </p:cNvPicPr>
          <p:nvPr/>
        </p:nvPicPr>
        <p:blipFill>
          <a:blip r:embed="rId3"/>
          <a:stretch>
            <a:fillRect/>
          </a:stretch>
        </p:blipFill>
        <p:spPr>
          <a:xfrm>
            <a:off x="3846830" y="2240280"/>
            <a:ext cx="4660265" cy="3210560"/>
          </a:xfrm>
          <a:prstGeom prst="rect">
            <a:avLst/>
          </a:prstGeom>
        </p:spPr>
      </p:pic>
      <p:sp>
        <p:nvSpPr>
          <p:cNvPr id="3" name="Text Box 2"/>
          <p:cNvSpPr txBox="1"/>
          <p:nvPr/>
        </p:nvSpPr>
        <p:spPr>
          <a:xfrm>
            <a:off x="2658745" y="153670"/>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5" name="Text Box 4"/>
          <p:cNvSpPr txBox="1"/>
          <p:nvPr/>
        </p:nvSpPr>
        <p:spPr>
          <a:xfrm>
            <a:off x="7732395" y="101600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
        <p:nvSpPr>
          <p:cNvPr id="6" name="Text Box 5"/>
          <p:cNvSpPr txBox="1"/>
          <p:nvPr/>
        </p:nvSpPr>
        <p:spPr>
          <a:xfrm>
            <a:off x="4338320" y="1478915"/>
            <a:ext cx="6440170" cy="645160"/>
          </a:xfrm>
          <a:prstGeom prst="rect">
            <a:avLst/>
          </a:prstGeom>
          <a:noFill/>
        </p:spPr>
        <p:txBody>
          <a:bodyPr wrap="square" rtlCol="0">
            <a:spAutoFit/>
          </a:bodyPr>
          <a:p>
            <a:r>
              <a:rPr lang="en-US" sz="3600" b="1">
                <a:solidFill>
                  <a:srgbClr val="7030A0"/>
                </a:solidFill>
                <a:effectLst>
                  <a:outerShdw blurRad="38100" dist="19050" dir="2700000" algn="tl" rotWithShape="0">
                    <a:schemeClr val="dk1">
                      <a:alpha val="40000"/>
                    </a:schemeClr>
                  </a:outerShdw>
                </a:effectLst>
              </a:rPr>
              <a:t>ANTI-RADANG</a:t>
            </a:r>
            <a:endParaRPr lang="en-US" sz="3600" b="1">
              <a:solidFill>
                <a:srgbClr val="7030A0"/>
              </a:solidFill>
              <a:effectLst>
                <a:outerShdw blurRad="38100" dist="19050" dir="2700000" algn="tl" rotWithShape="0">
                  <a:schemeClr val="dk1">
                    <a:alpha val="40000"/>
                  </a:schemeClr>
                </a:outerShdw>
              </a:effectLst>
            </a:endParaRPr>
          </a:p>
        </p:txBody>
      </p:sp>
      <p:sp>
        <p:nvSpPr>
          <p:cNvPr id="2" name="Text Box 1"/>
          <p:cNvSpPr txBox="1"/>
          <p:nvPr/>
        </p:nvSpPr>
        <p:spPr>
          <a:xfrm>
            <a:off x="471170" y="4874895"/>
            <a:ext cx="3450590" cy="1106805"/>
          </a:xfrm>
          <a:prstGeom prst="rect">
            <a:avLst/>
          </a:prstGeom>
          <a:noFill/>
        </p:spPr>
        <p:txBody>
          <a:bodyPr wrap="square" rtlCol="0">
            <a:spAutoFit/>
          </a:bodyPr>
          <a:p>
            <a:r>
              <a:rPr lang="en-US" sz="6600" b="1">
                <a:solidFill>
                  <a:srgbClr val="0070C0"/>
                </a:solidFill>
                <a:effectLst>
                  <a:outerShdw blurRad="38100" dist="19050" dir="2700000" algn="tl" rotWithShape="0">
                    <a:schemeClr val="dk1">
                      <a:alpha val="40000"/>
                    </a:schemeClr>
                  </a:outerShdw>
                </a:effectLst>
              </a:rPr>
              <a:t>Batuk </a:t>
            </a:r>
            <a:endParaRPr lang="en-US" sz="6600" b="1">
              <a:solidFill>
                <a:srgbClr val="0070C0"/>
              </a:solidFill>
              <a:effectLst>
                <a:outerShdw blurRad="38100" dist="19050" dir="2700000" algn="tl" rotWithShape="0">
                  <a:schemeClr val="dk1">
                    <a:alpha val="40000"/>
                  </a:scheme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2"/>
          <p:cNvSpPr txBox="1"/>
          <p:nvPr/>
        </p:nvSpPr>
        <p:spPr>
          <a:xfrm>
            <a:off x="281940" y="2642870"/>
            <a:ext cx="11628755" cy="1383665"/>
          </a:xfrm>
          <a:prstGeom prst="rect">
            <a:avLst/>
          </a:prstGeom>
          <a:noFill/>
        </p:spPr>
        <p:txBody>
          <a:bodyPr wrap="square" rtlCol="0" anchor="t">
            <a:spAutoFit/>
          </a:bodyPr>
          <a:p>
            <a:pPr marL="285750" indent="-285750">
              <a:buFont typeface="Arial" panose="020B0604020202020204" pitchFamily="34" charset="0"/>
              <a:buChar char="•"/>
            </a:pPr>
            <a:r>
              <a:rPr lang="en-US" sz="2800" b="1">
                <a:solidFill>
                  <a:srgbClr val="C00000"/>
                </a:solidFill>
              </a:rPr>
              <a:t>Membantu mengurangkan kesakitan dan bengkak</a:t>
            </a:r>
            <a:endParaRPr lang="en-US" sz="2800" b="1">
              <a:solidFill>
                <a:srgbClr val="C00000"/>
              </a:solidFill>
            </a:endParaRPr>
          </a:p>
          <a:p>
            <a:pPr marL="285750" indent="-285750">
              <a:buFont typeface="Arial" panose="020B0604020202020204" pitchFamily="34" charset="0"/>
              <a:buChar char="•"/>
            </a:pPr>
            <a:r>
              <a:rPr lang="en-US" sz="2800" b="1">
                <a:solidFill>
                  <a:srgbClr val="C00000"/>
                </a:solidFill>
              </a:rPr>
              <a:t>Membantu meningkatkan mobiliti sendi dan mengurangkan kekakuan </a:t>
            </a:r>
            <a:endParaRPr lang="en-US" sz="2800" b="1">
              <a:solidFill>
                <a:srgbClr val="C00000"/>
              </a:solidFill>
            </a:endParaRPr>
          </a:p>
        </p:txBody>
      </p:sp>
      <p:sp>
        <p:nvSpPr>
          <p:cNvPr id="14" name="Text Box 13"/>
          <p:cNvSpPr txBox="1"/>
          <p:nvPr/>
        </p:nvSpPr>
        <p:spPr>
          <a:xfrm>
            <a:off x="201930" y="2131060"/>
            <a:ext cx="11708765" cy="645160"/>
          </a:xfrm>
          <a:prstGeom prst="rect">
            <a:avLst/>
          </a:prstGeom>
          <a:noFill/>
        </p:spPr>
        <p:txBody>
          <a:bodyPr wrap="square" rtlCol="0">
            <a:spAutoFit/>
          </a:bodyPr>
          <a:p>
            <a:pPr algn="ctr"/>
            <a:r>
              <a:rPr lang="en-US" sz="3600" b="1">
                <a:solidFill>
                  <a:srgbClr val="0070C0"/>
                </a:solidFill>
                <a:effectLst>
                  <a:outerShdw blurRad="38100" dist="19050" dir="2700000" algn="tl" rotWithShape="0">
                    <a:schemeClr val="dk1">
                      <a:alpha val="40000"/>
                    </a:schemeClr>
                  </a:outerShdw>
                </a:effectLst>
              </a:rPr>
              <a:t>Gout, Arthritis, Tendonitis &amp; Bursitis</a:t>
            </a:r>
            <a:endParaRPr lang="en-US" sz="3600" b="1">
              <a:solidFill>
                <a:srgbClr val="0070C0"/>
              </a:solidFill>
              <a:effectLst>
                <a:outerShdw blurRad="38100" dist="19050" dir="2700000" algn="tl" rotWithShape="0">
                  <a:schemeClr val="dk1">
                    <a:alpha val="40000"/>
                  </a:schemeClr>
                </a:outerShdw>
              </a:effectLst>
            </a:endParaRPr>
          </a:p>
        </p:txBody>
      </p:sp>
      <p:sp>
        <p:nvSpPr>
          <p:cNvPr id="9" name="Text Box 8"/>
          <p:cNvSpPr txBox="1"/>
          <p:nvPr/>
        </p:nvSpPr>
        <p:spPr>
          <a:xfrm>
            <a:off x="476250" y="4270375"/>
            <a:ext cx="309880" cy="368300"/>
          </a:xfrm>
          <a:prstGeom prst="rect">
            <a:avLst/>
          </a:prstGeom>
          <a:noFill/>
        </p:spPr>
        <p:txBody>
          <a:bodyPr wrap="none" rtlCol="0">
            <a:spAutoFit/>
          </a:bodyPr>
          <a:p>
            <a:endParaRPr lang="en-US"/>
          </a:p>
        </p:txBody>
      </p:sp>
      <p:sp>
        <p:nvSpPr>
          <p:cNvPr id="3" name="Text Box 2"/>
          <p:cNvSpPr txBox="1"/>
          <p:nvPr/>
        </p:nvSpPr>
        <p:spPr>
          <a:xfrm>
            <a:off x="2153920" y="97790"/>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5" name="Text Box 4"/>
          <p:cNvSpPr txBox="1"/>
          <p:nvPr/>
        </p:nvSpPr>
        <p:spPr>
          <a:xfrm>
            <a:off x="7227570" y="90297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
        <p:nvSpPr>
          <p:cNvPr id="2" name="Text Box 1"/>
          <p:cNvSpPr txBox="1"/>
          <p:nvPr/>
        </p:nvSpPr>
        <p:spPr>
          <a:xfrm>
            <a:off x="3833495" y="1308735"/>
            <a:ext cx="6440170" cy="645160"/>
          </a:xfrm>
          <a:prstGeom prst="rect">
            <a:avLst/>
          </a:prstGeom>
          <a:noFill/>
        </p:spPr>
        <p:txBody>
          <a:bodyPr wrap="square" rtlCol="0">
            <a:spAutoFit/>
          </a:bodyPr>
          <a:p>
            <a:r>
              <a:rPr lang="en-US" sz="3600" b="1">
                <a:solidFill>
                  <a:srgbClr val="7030A0"/>
                </a:solidFill>
                <a:effectLst>
                  <a:outerShdw blurRad="38100" dist="19050" dir="2700000" algn="tl" rotWithShape="0">
                    <a:schemeClr val="dk1">
                      <a:alpha val="40000"/>
                    </a:schemeClr>
                  </a:outerShdw>
                </a:effectLst>
              </a:rPr>
              <a:t>ANTI-RADANG</a:t>
            </a:r>
            <a:endParaRPr lang="en-US" sz="3600" b="1">
              <a:solidFill>
                <a:srgbClr val="7030A0"/>
              </a:solidFill>
              <a:effectLst>
                <a:outerShdw blurRad="38100" dist="19050" dir="2700000" algn="tl" rotWithShape="0">
                  <a:schemeClr val="dk1">
                    <a:alpha val="40000"/>
                  </a:schemeClr>
                </a:outerShdw>
              </a:effectLst>
            </a:endParaRPr>
          </a:p>
        </p:txBody>
      </p:sp>
      <p:pic>
        <p:nvPicPr>
          <p:cNvPr id="7" name="Picture Placeholder 6"/>
          <p:cNvPicPr>
            <a:picLocks noChangeAspect="1"/>
          </p:cNvPicPr>
          <p:nvPr>
            <p:ph type="pic" sz="quarter" idx="10"/>
          </p:nvPr>
        </p:nvPicPr>
        <p:blipFill>
          <a:blip r:embed="rId2"/>
          <a:srcRect l="57455" t="26278" r="9684" b="34669"/>
          <a:stretch>
            <a:fillRect/>
          </a:stretch>
        </p:blipFill>
        <p:spPr>
          <a:xfrm>
            <a:off x="476250" y="4100195"/>
            <a:ext cx="3640455" cy="2433955"/>
          </a:xfrm>
          <a:prstGeom prst="rect">
            <a:avLst/>
          </a:prstGeom>
        </p:spPr>
      </p:pic>
      <p:pic>
        <p:nvPicPr>
          <p:cNvPr id="11" name="Picture 10" descr="banner-9"/>
          <p:cNvPicPr>
            <a:picLocks noChangeAspect="1"/>
          </p:cNvPicPr>
          <p:nvPr/>
        </p:nvPicPr>
        <p:blipFill>
          <a:blip r:embed="rId3"/>
          <a:srcRect l="36052"/>
          <a:stretch>
            <a:fillRect/>
          </a:stretch>
        </p:blipFill>
        <p:spPr>
          <a:xfrm>
            <a:off x="4324985" y="3754120"/>
            <a:ext cx="3267075" cy="2839085"/>
          </a:xfrm>
          <a:prstGeom prst="rect">
            <a:avLst/>
          </a:prstGeom>
        </p:spPr>
      </p:pic>
      <p:pic>
        <p:nvPicPr>
          <p:cNvPr id="12" name="Picture 11" descr="ankle-pain800"/>
          <p:cNvPicPr>
            <a:picLocks noChangeAspect="1"/>
          </p:cNvPicPr>
          <p:nvPr/>
        </p:nvPicPr>
        <p:blipFill>
          <a:blip r:embed="rId4"/>
          <a:stretch>
            <a:fillRect/>
          </a:stretch>
        </p:blipFill>
        <p:spPr>
          <a:xfrm>
            <a:off x="7767955" y="4147820"/>
            <a:ext cx="4114165" cy="21907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605" y="0"/>
            <a:ext cx="12178030" cy="68573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4"/>
          <p:cNvSpPr txBox="1"/>
          <p:nvPr/>
        </p:nvSpPr>
        <p:spPr>
          <a:xfrm>
            <a:off x="765810" y="2932430"/>
            <a:ext cx="8418830" cy="398780"/>
          </a:xfrm>
          <a:prstGeom prst="rect">
            <a:avLst/>
          </a:prstGeom>
          <a:noFill/>
        </p:spPr>
        <p:txBody>
          <a:bodyPr wrap="square" rtlCol="0" anchor="t">
            <a:spAutoFit/>
          </a:bodyPr>
          <a:p>
            <a:r>
              <a:rPr lang="en-US" sz="2000" b="1">
                <a:solidFill>
                  <a:srgbClr val="C00000"/>
                </a:solidFill>
              </a:rPr>
              <a:t>Membantu memberikan kelegaan daripada gejala rhinitis (resdung)</a:t>
            </a:r>
            <a:endParaRPr lang="en-US" sz="2000" b="1">
              <a:solidFill>
                <a:srgbClr val="C00000"/>
              </a:solidFill>
            </a:endParaRPr>
          </a:p>
        </p:txBody>
      </p:sp>
      <p:sp>
        <p:nvSpPr>
          <p:cNvPr id="16" name="Text Box 15"/>
          <p:cNvSpPr txBox="1"/>
          <p:nvPr/>
        </p:nvSpPr>
        <p:spPr>
          <a:xfrm>
            <a:off x="737235" y="2191385"/>
            <a:ext cx="7486650" cy="829945"/>
          </a:xfrm>
          <a:prstGeom prst="rect">
            <a:avLst/>
          </a:prstGeom>
          <a:noFill/>
        </p:spPr>
        <p:txBody>
          <a:bodyPr wrap="square" rtlCol="0">
            <a:spAutoFit/>
          </a:bodyPr>
          <a:p>
            <a:r>
              <a:rPr lang="en-US" sz="4800" b="1">
                <a:solidFill>
                  <a:srgbClr val="0070C0"/>
                </a:solidFill>
                <a:effectLst>
                  <a:outerShdw blurRad="38100" dist="19050" dir="2700000" algn="tl" rotWithShape="0">
                    <a:schemeClr val="dk1">
                      <a:alpha val="40000"/>
                    </a:schemeClr>
                  </a:outerShdw>
                </a:effectLst>
              </a:rPr>
              <a:t>Rhinitis (Resdung)</a:t>
            </a:r>
            <a:endParaRPr lang="en-US" sz="4800" b="1">
              <a:solidFill>
                <a:srgbClr val="0070C0"/>
              </a:solidFill>
              <a:effectLst>
                <a:outerShdw blurRad="38100" dist="19050" dir="2700000" algn="tl" rotWithShape="0">
                  <a:schemeClr val="dk1">
                    <a:alpha val="40000"/>
                  </a:schemeClr>
                </a:outerShdw>
              </a:effectLst>
            </a:endParaRPr>
          </a:p>
        </p:txBody>
      </p:sp>
      <p:pic>
        <p:nvPicPr>
          <p:cNvPr id="22" name="Picture 21"/>
          <p:cNvPicPr>
            <a:picLocks noChangeAspect="1"/>
          </p:cNvPicPr>
          <p:nvPr/>
        </p:nvPicPr>
        <p:blipFill>
          <a:blip r:embed="rId2"/>
          <a:srcRect l="34947" t="49664" r="53761" b="18716"/>
          <a:stretch>
            <a:fillRect/>
          </a:stretch>
        </p:blipFill>
        <p:spPr>
          <a:xfrm>
            <a:off x="2374265" y="3428365"/>
            <a:ext cx="1806575" cy="2846705"/>
          </a:xfrm>
          <a:prstGeom prst="rect">
            <a:avLst/>
          </a:prstGeom>
        </p:spPr>
      </p:pic>
      <p:pic>
        <p:nvPicPr>
          <p:cNvPr id="6" name="Picture Placeholder 5"/>
          <p:cNvPicPr>
            <a:picLocks noChangeAspect="1"/>
          </p:cNvPicPr>
          <p:nvPr>
            <p:ph type="pic" sz="quarter" idx="10"/>
          </p:nvPr>
        </p:nvPicPr>
        <p:blipFill>
          <a:blip r:embed="rId3"/>
          <a:srcRect l="62969" t="33717" r="5216" b="41295"/>
          <a:stretch>
            <a:fillRect/>
          </a:stretch>
        </p:blipFill>
        <p:spPr>
          <a:xfrm>
            <a:off x="4898390" y="3747770"/>
            <a:ext cx="5472430" cy="2417445"/>
          </a:xfrm>
          <a:prstGeom prst="rect">
            <a:avLst/>
          </a:prstGeom>
        </p:spPr>
      </p:pic>
      <p:sp>
        <p:nvSpPr>
          <p:cNvPr id="3" name="Text Box 2"/>
          <p:cNvSpPr txBox="1"/>
          <p:nvPr/>
        </p:nvSpPr>
        <p:spPr>
          <a:xfrm>
            <a:off x="1838960" y="153670"/>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5" name="Text Box 4"/>
          <p:cNvSpPr txBox="1"/>
          <p:nvPr/>
        </p:nvSpPr>
        <p:spPr>
          <a:xfrm>
            <a:off x="6912610" y="101600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
        <p:nvSpPr>
          <p:cNvPr id="2" name="Text Box 1"/>
          <p:cNvSpPr txBox="1"/>
          <p:nvPr/>
        </p:nvSpPr>
        <p:spPr>
          <a:xfrm>
            <a:off x="3518535" y="1478915"/>
            <a:ext cx="6440170" cy="645160"/>
          </a:xfrm>
          <a:prstGeom prst="rect">
            <a:avLst/>
          </a:prstGeom>
          <a:noFill/>
        </p:spPr>
        <p:txBody>
          <a:bodyPr wrap="square" rtlCol="0">
            <a:spAutoFit/>
          </a:bodyPr>
          <a:p>
            <a:r>
              <a:rPr lang="en-US" sz="3600" b="1">
                <a:solidFill>
                  <a:srgbClr val="7030A0"/>
                </a:solidFill>
                <a:effectLst>
                  <a:outerShdw blurRad="38100" dist="19050" dir="2700000" algn="tl" rotWithShape="0">
                    <a:schemeClr val="dk1">
                      <a:alpha val="40000"/>
                    </a:schemeClr>
                  </a:outerShdw>
                </a:effectLst>
              </a:rPr>
              <a:t>ANTI-RADANG</a:t>
            </a:r>
            <a:endParaRPr lang="en-US" sz="3600" b="1">
              <a:solidFill>
                <a:srgbClr val="7030A0"/>
              </a:solidFill>
              <a:effectLst>
                <a:outerShdw blurRad="38100" dist="19050" dir="2700000" algn="tl" rotWithShape="0">
                  <a:schemeClr val="dk1">
                    <a:alpha val="40000"/>
                  </a:scheme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5"/>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p:cNvSpPr txBox="1"/>
          <p:nvPr/>
        </p:nvSpPr>
        <p:spPr>
          <a:xfrm>
            <a:off x="648970" y="4255770"/>
            <a:ext cx="5558155" cy="1076325"/>
          </a:xfrm>
          <a:prstGeom prst="rect">
            <a:avLst/>
          </a:prstGeom>
          <a:noFill/>
        </p:spPr>
        <p:txBody>
          <a:bodyPr wrap="square" rtlCol="0" anchor="t">
            <a:spAutoFit/>
          </a:bodyPr>
          <a:p>
            <a:r>
              <a:rPr lang="en-US" sz="3200" b="1">
                <a:solidFill>
                  <a:srgbClr val="C00000"/>
                </a:solidFill>
              </a:rPr>
              <a:t>Membantu mengurangkan bengkak dan kesakitan</a:t>
            </a:r>
            <a:endParaRPr lang="en-US" sz="3200" b="1">
              <a:solidFill>
                <a:srgbClr val="C00000"/>
              </a:solidFill>
            </a:endParaRPr>
          </a:p>
        </p:txBody>
      </p:sp>
      <p:sp>
        <p:nvSpPr>
          <p:cNvPr id="18" name="Text Box 17"/>
          <p:cNvSpPr txBox="1"/>
          <p:nvPr/>
        </p:nvSpPr>
        <p:spPr>
          <a:xfrm>
            <a:off x="648970" y="3422015"/>
            <a:ext cx="5392420" cy="1014730"/>
          </a:xfrm>
          <a:prstGeom prst="rect">
            <a:avLst/>
          </a:prstGeom>
          <a:noFill/>
        </p:spPr>
        <p:txBody>
          <a:bodyPr wrap="square" rtlCol="0">
            <a:spAutoFit/>
          </a:bodyPr>
          <a:p>
            <a:r>
              <a:rPr lang="en-US" sz="6000" b="1">
                <a:solidFill>
                  <a:srgbClr val="0070C0"/>
                </a:solidFill>
                <a:effectLst>
                  <a:outerShdw blurRad="38100" dist="19050" dir="2700000" algn="tl" rotWithShape="0">
                    <a:schemeClr val="dk1">
                      <a:alpha val="40000"/>
                    </a:schemeClr>
                  </a:outerShdw>
                </a:effectLst>
              </a:rPr>
              <a:t>KESAKITAN</a:t>
            </a:r>
            <a:endParaRPr lang="en-US" sz="6000" b="1">
              <a:solidFill>
                <a:srgbClr val="0070C0"/>
              </a:solidFill>
              <a:effectLst>
                <a:outerShdw blurRad="38100" dist="19050" dir="2700000" algn="tl" rotWithShape="0">
                  <a:schemeClr val="dk1">
                    <a:alpha val="40000"/>
                  </a:schemeClr>
                </a:outerShdw>
              </a:effectLst>
            </a:endParaRPr>
          </a:p>
        </p:txBody>
      </p:sp>
      <p:sp>
        <p:nvSpPr>
          <p:cNvPr id="3" name="Text Box 2"/>
          <p:cNvSpPr txBox="1"/>
          <p:nvPr/>
        </p:nvSpPr>
        <p:spPr>
          <a:xfrm>
            <a:off x="2003425" y="102235"/>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5" name="Text Box 4"/>
          <p:cNvSpPr txBox="1"/>
          <p:nvPr/>
        </p:nvSpPr>
        <p:spPr>
          <a:xfrm>
            <a:off x="7077075" y="964565"/>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
        <p:nvSpPr>
          <p:cNvPr id="6" name="Text Box 5"/>
          <p:cNvSpPr txBox="1"/>
          <p:nvPr/>
        </p:nvSpPr>
        <p:spPr>
          <a:xfrm>
            <a:off x="3683000" y="1427480"/>
            <a:ext cx="6440170" cy="645160"/>
          </a:xfrm>
          <a:prstGeom prst="rect">
            <a:avLst/>
          </a:prstGeom>
          <a:noFill/>
        </p:spPr>
        <p:txBody>
          <a:bodyPr wrap="square" rtlCol="0">
            <a:spAutoFit/>
          </a:bodyPr>
          <a:p>
            <a:r>
              <a:rPr lang="en-US" sz="3600" b="1">
                <a:solidFill>
                  <a:srgbClr val="7030A0"/>
                </a:solidFill>
                <a:effectLst>
                  <a:outerShdw blurRad="38100" dist="19050" dir="2700000" algn="tl" rotWithShape="0">
                    <a:schemeClr val="dk1">
                      <a:alpha val="40000"/>
                    </a:schemeClr>
                  </a:outerShdw>
                </a:effectLst>
              </a:rPr>
              <a:t>ANTI-RADANG</a:t>
            </a:r>
            <a:endParaRPr lang="en-US" sz="3600" b="1">
              <a:solidFill>
                <a:srgbClr val="7030A0"/>
              </a:solidFill>
              <a:effectLst>
                <a:outerShdw blurRad="38100" dist="19050" dir="2700000" algn="tl" rotWithShape="0">
                  <a:schemeClr val="dk1">
                    <a:alpha val="40000"/>
                  </a:schemeClr>
                </a:outerShdw>
              </a:effectLst>
            </a:endParaRPr>
          </a:p>
        </p:txBody>
      </p:sp>
      <p:pic>
        <p:nvPicPr>
          <p:cNvPr id="4" name="Picture Placeholder 3" descr="img"/>
          <p:cNvPicPr>
            <a:picLocks noChangeAspect="1"/>
          </p:cNvPicPr>
          <p:nvPr>
            <p:ph type="pic" sz="quarter" idx="10"/>
          </p:nvPr>
        </p:nvPicPr>
        <p:blipFill>
          <a:blip r:embed="rId2"/>
          <a:stretch>
            <a:fillRect/>
          </a:stretch>
        </p:blipFill>
        <p:spPr>
          <a:xfrm>
            <a:off x="6041390" y="2785745"/>
            <a:ext cx="5250815" cy="35020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
          <p:cNvPicPr>
            <a:picLocks noChangeAspect="1"/>
          </p:cNvPicPr>
          <p:nvPr>
            <p:ph type="pic" sz="quarter" idx="10"/>
          </p:nvPr>
        </p:nvPicPr>
        <p:blipFill>
          <a:blip r:embed="rId2"/>
          <a:srcRect l="20702" t="18051" r="39686" b="12430"/>
          <a:stretch>
            <a:fillRect/>
          </a:stretch>
        </p:blipFill>
        <p:spPr>
          <a:xfrm>
            <a:off x="347345" y="2524125"/>
            <a:ext cx="4133850" cy="4080510"/>
          </a:xfrm>
          <a:prstGeom prst="rect">
            <a:avLst/>
          </a:prstGeom>
        </p:spPr>
      </p:pic>
      <p:sp>
        <p:nvSpPr>
          <p:cNvPr id="8" name="Text Box 7"/>
          <p:cNvSpPr txBox="1"/>
          <p:nvPr/>
        </p:nvSpPr>
        <p:spPr>
          <a:xfrm>
            <a:off x="3950970" y="4416425"/>
            <a:ext cx="8320405" cy="1322070"/>
          </a:xfrm>
          <a:prstGeom prst="rect">
            <a:avLst/>
          </a:prstGeom>
          <a:noFill/>
        </p:spPr>
        <p:txBody>
          <a:bodyPr wrap="square" rtlCol="0">
            <a:spAutoFit/>
          </a:bodyPr>
          <a:p>
            <a:pPr algn="ctr"/>
            <a:r>
              <a:rPr lang="en-US" sz="4000" b="1">
                <a:solidFill>
                  <a:srgbClr val="0070C0"/>
                </a:solidFill>
              </a:rPr>
              <a:t>MENGURANGKAN KEKERAPAN KENCING </a:t>
            </a:r>
            <a:endParaRPr lang="en-US" sz="4000" b="1">
              <a:solidFill>
                <a:srgbClr val="0070C0"/>
              </a:solidFill>
            </a:endParaRPr>
          </a:p>
        </p:txBody>
      </p:sp>
      <p:sp>
        <p:nvSpPr>
          <p:cNvPr id="3" name="Text Box 2"/>
          <p:cNvSpPr txBox="1"/>
          <p:nvPr/>
        </p:nvSpPr>
        <p:spPr>
          <a:xfrm>
            <a:off x="2207260" y="88900"/>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5" name="Text Box 4"/>
          <p:cNvSpPr txBox="1"/>
          <p:nvPr/>
        </p:nvSpPr>
        <p:spPr>
          <a:xfrm>
            <a:off x="7280910" y="95123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
        <p:nvSpPr>
          <p:cNvPr id="6" name="Text Box 5"/>
          <p:cNvSpPr txBox="1"/>
          <p:nvPr/>
        </p:nvSpPr>
        <p:spPr>
          <a:xfrm>
            <a:off x="3886835" y="1414145"/>
            <a:ext cx="6440170" cy="645160"/>
          </a:xfrm>
          <a:prstGeom prst="rect">
            <a:avLst/>
          </a:prstGeom>
          <a:noFill/>
        </p:spPr>
        <p:txBody>
          <a:bodyPr wrap="square" rtlCol="0">
            <a:spAutoFit/>
          </a:bodyPr>
          <a:p>
            <a:r>
              <a:rPr lang="en-US" sz="3600" b="1">
                <a:solidFill>
                  <a:srgbClr val="7030A0"/>
                </a:solidFill>
                <a:effectLst>
                  <a:outerShdw blurRad="38100" dist="19050" dir="2700000" algn="tl" rotWithShape="0">
                    <a:schemeClr val="dk1">
                      <a:alpha val="40000"/>
                    </a:schemeClr>
                  </a:outerShdw>
                </a:effectLst>
              </a:rPr>
              <a:t>ANTI-RADANG</a:t>
            </a:r>
            <a:endParaRPr lang="en-US" sz="3600" b="1">
              <a:solidFill>
                <a:srgbClr val="7030A0"/>
              </a:solidFill>
              <a:effectLst>
                <a:outerShdw blurRad="38100" dist="19050" dir="2700000" algn="tl" rotWithShape="0">
                  <a:schemeClr val="dk1">
                    <a:alpha val="40000"/>
                  </a:scheme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5"/>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5001260" y="2942590"/>
            <a:ext cx="6816090" cy="2553335"/>
          </a:xfrm>
          <a:prstGeom prst="rect">
            <a:avLst/>
          </a:prstGeom>
          <a:noFill/>
        </p:spPr>
        <p:txBody>
          <a:bodyPr wrap="square" rtlCol="0" anchor="t">
            <a:spAutoFit/>
          </a:bodyPr>
          <a:p>
            <a:pPr marL="571500" indent="-571500" algn="ctr">
              <a:buFont typeface="Arial" panose="020B0604020202020204" pitchFamily="34" charset="0"/>
              <a:buChar char="•"/>
            </a:pPr>
            <a:r>
              <a:rPr lang="en-US" sz="4000" b="1">
                <a:solidFill>
                  <a:srgbClr val="0070C0"/>
                </a:solidFill>
                <a:sym typeface="+mn-ea"/>
              </a:rPr>
              <a:t>MELAWASKAN BUANG AIR BESAR</a:t>
            </a:r>
            <a:endParaRPr lang="en-US" sz="4000" b="1">
              <a:solidFill>
                <a:srgbClr val="0070C0"/>
              </a:solidFill>
              <a:sym typeface="+mn-ea"/>
            </a:endParaRPr>
          </a:p>
          <a:p>
            <a:pPr marL="571500" indent="-571500" algn="ctr">
              <a:buFont typeface="Arial" panose="020B0604020202020204" pitchFamily="34" charset="0"/>
              <a:buChar char="•"/>
            </a:pPr>
            <a:r>
              <a:rPr lang="en-US" sz="4000" b="1">
                <a:solidFill>
                  <a:srgbClr val="0070C0"/>
                </a:solidFill>
                <a:sym typeface="+mn-ea"/>
              </a:rPr>
              <a:t>MENGURANGKAN GEJALA GASTRIK</a:t>
            </a:r>
            <a:endParaRPr lang="en-US" sz="4000" b="1">
              <a:solidFill>
                <a:srgbClr val="0070C0"/>
              </a:solidFill>
              <a:sym typeface="+mn-ea"/>
            </a:endParaRPr>
          </a:p>
        </p:txBody>
      </p:sp>
      <p:pic>
        <p:nvPicPr>
          <p:cNvPr id="7" name="Picture 6" descr="144_orig"/>
          <p:cNvPicPr>
            <a:picLocks noChangeAspect="1"/>
          </p:cNvPicPr>
          <p:nvPr/>
        </p:nvPicPr>
        <p:blipFill>
          <a:blip r:embed="rId2"/>
          <a:stretch>
            <a:fillRect/>
          </a:stretch>
        </p:blipFill>
        <p:spPr>
          <a:xfrm>
            <a:off x="582930" y="1713865"/>
            <a:ext cx="4964430" cy="4822825"/>
          </a:xfrm>
          <a:prstGeom prst="rect">
            <a:avLst/>
          </a:prstGeom>
        </p:spPr>
      </p:pic>
      <p:sp>
        <p:nvSpPr>
          <p:cNvPr id="2" name="Text Box 1"/>
          <p:cNvSpPr txBox="1"/>
          <p:nvPr/>
        </p:nvSpPr>
        <p:spPr>
          <a:xfrm>
            <a:off x="2125980" y="133350"/>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5" name="Text Box 4"/>
          <p:cNvSpPr txBox="1"/>
          <p:nvPr/>
        </p:nvSpPr>
        <p:spPr>
          <a:xfrm>
            <a:off x="7199630" y="99568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Placeholder 2" descr="Creative For PowerPoint HDs Graphic Backgrounds for Powerpoint Templates -  PPT Backgrounds"/>
          <p:cNvPicPr>
            <a:picLocks noChangeAspect="1" noChangeArrowheads="1"/>
          </p:cNvPicPr>
          <p:nvPr>
            <p:ph type="pic" sz="quarter" idx="10"/>
          </p:nvPr>
        </p:nvPicPr>
        <p:blipFill>
          <a:blip r:embed="rId1">
            <a:extLst>
              <a:ext uri="{28A0092B-C50C-407E-A947-70E740481C1C}">
                <a14:useLocalDpi xmlns:a14="http://schemas.microsoft.com/office/drawing/2010/main" val="0"/>
              </a:ext>
            </a:extLst>
          </a:blip>
          <a:srcRect/>
          <a:stretch>
            <a:fillRect/>
          </a:stretch>
        </p:blipFill>
        <p:spPr bwMode="auto">
          <a:xfrm>
            <a:off x="-4445" y="-3175"/>
            <a:ext cx="12167870" cy="91484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5345" y="1914517"/>
            <a:ext cx="7375609" cy="3170099"/>
          </a:xfrm>
          <a:prstGeom prst="rect">
            <a:avLst/>
          </a:prstGeom>
          <a:noFill/>
        </p:spPr>
        <p:txBody>
          <a:bodyPr wrap="square">
            <a:spAutoFit/>
          </a:bodyPr>
          <a:p>
            <a:pPr algn="ctr"/>
            <a:r>
              <a:rPr lang="en-MY" sz="4000" i="1" dirty="0">
                <a:solidFill>
                  <a:srgbClr val="FF0000"/>
                </a:solidFill>
                <a:effectLst>
                  <a:glow rad="228600">
                    <a:schemeClr val="bg1"/>
                  </a:glow>
                </a:effectLst>
                <a:latin typeface="Arial" panose="020B0604020202020204" pitchFamily="34" charset="0"/>
                <a:ea typeface="Times New Roman" panose="02020603050405020304" pitchFamily="18" charset="0"/>
                <a:cs typeface="Arial" panose="020B0604020202020204" pitchFamily="34" charset="0"/>
              </a:rPr>
              <a:t>Nigella sativa </a:t>
            </a:r>
            <a:r>
              <a:rPr lang="en-MY" sz="4000" dirty="0">
                <a:effectLst>
                  <a:glow rad="228600">
                    <a:schemeClr val="bg1"/>
                  </a:glow>
                </a:effectLst>
                <a:latin typeface="Arial" panose="020B0604020202020204" pitchFamily="34" charset="0"/>
                <a:ea typeface="Times New Roman" panose="02020603050405020304" pitchFamily="18" charset="0"/>
                <a:cs typeface="Arial" panose="020B0604020202020204" pitchFamily="34" charset="0"/>
              </a:rPr>
              <a:t>is a herb which has been used as medicine for hundreds of years by communities around the globe for various medicinal purposes. </a:t>
            </a:r>
            <a:endParaRPr lang="en-MY" sz="4000" dirty="0">
              <a:effectLst>
                <a:glow rad="228600">
                  <a:schemeClr val="bg1"/>
                </a:glow>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1656715" y="646430"/>
            <a:ext cx="8879205" cy="922020"/>
          </a:xfrm>
          <a:prstGeom prst="rect">
            <a:avLst/>
          </a:prstGeom>
          <a:solidFill>
            <a:srgbClr val="271797"/>
          </a:solidFill>
        </p:spPr>
        <p:txBody>
          <a:bodyPr wrap="square" rtlCol="0">
            <a:spAutoFit/>
          </a:bodyPr>
          <a:p>
            <a:r>
              <a:rPr lang="en-US" sz="5400">
                <a:solidFill>
                  <a:schemeClr val="bg1"/>
                </a:solidFill>
                <a:effectLst>
                  <a:glow rad="127000">
                    <a:srgbClr val="271797"/>
                  </a:glow>
                </a:effectLst>
                <a:latin typeface="Arial Black" panose="020B0A04020102020204" charset="0"/>
                <a:ea typeface="Apple Color Emoji" pitchFamily="2" charset="0"/>
                <a:cs typeface="Arial Black" panose="020B0A04020102020204" charset="0"/>
              </a:rPr>
              <a:t>What is Nigella sativa?</a:t>
            </a:r>
            <a:endParaRPr lang="en-US" sz="5400">
              <a:solidFill>
                <a:schemeClr val="bg1"/>
              </a:solidFill>
              <a:effectLst>
                <a:glow rad="127000">
                  <a:srgbClr val="271797"/>
                </a:glow>
              </a:effectLst>
              <a:latin typeface="Arial Black" panose="020B0A04020102020204" charset="0"/>
              <a:ea typeface="Apple Color Emoji" pitchFamily="2" charset="0"/>
              <a:cs typeface="Arial Black" panose="020B0A0402010202020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1755" y="4475480"/>
            <a:ext cx="4471670" cy="3110230"/>
          </a:xfrm>
          <a:prstGeom prst="ellipse">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5"/>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1623060" y="2283460"/>
            <a:ext cx="6467475" cy="645160"/>
          </a:xfrm>
          <a:prstGeom prst="rect">
            <a:avLst/>
          </a:prstGeom>
          <a:noFill/>
        </p:spPr>
        <p:txBody>
          <a:bodyPr wrap="square" rtlCol="0">
            <a:spAutoFit/>
          </a:bodyPr>
          <a:p>
            <a:pPr marL="571500" indent="-571500" algn="l">
              <a:buFont typeface="Arial" panose="020B0604020202020204" pitchFamily="34" charset="0"/>
              <a:buChar char="•"/>
            </a:pPr>
            <a:r>
              <a:rPr lang="en-US" sz="3600">
                <a:solidFill>
                  <a:schemeClr val="accent6">
                    <a:lumMod val="50000"/>
                  </a:schemeClr>
                </a:solidFill>
                <a:latin typeface="Bahnschrift SemiBold" panose="020B0502040204020203" charset="0"/>
                <a:cs typeface="Bahnschrift SemiBold" panose="020B0502040204020203" charset="0"/>
              </a:rPr>
              <a:t>Tissue Regenetration</a:t>
            </a:r>
            <a:endParaRPr lang="en-US" sz="3600">
              <a:solidFill>
                <a:schemeClr val="accent6">
                  <a:lumMod val="50000"/>
                </a:schemeClr>
              </a:solidFill>
              <a:latin typeface="Bahnschrift SemiBold" panose="020B0502040204020203" charset="0"/>
              <a:cs typeface="Bahnschrift SemiBold" panose="020B0502040204020203" charset="0"/>
            </a:endParaRPr>
          </a:p>
        </p:txBody>
      </p:sp>
      <p:sp>
        <p:nvSpPr>
          <p:cNvPr id="5" name="Text Box 4"/>
          <p:cNvSpPr txBox="1"/>
          <p:nvPr/>
        </p:nvSpPr>
        <p:spPr>
          <a:xfrm>
            <a:off x="1623060" y="3394710"/>
            <a:ext cx="7902575" cy="645160"/>
          </a:xfrm>
          <a:prstGeom prst="rect">
            <a:avLst/>
          </a:prstGeom>
          <a:noFill/>
        </p:spPr>
        <p:txBody>
          <a:bodyPr wrap="square" rtlCol="0">
            <a:spAutoFit/>
            <a:scene3d>
              <a:camera prst="orthographicFront"/>
              <a:lightRig rig="threePt" dir="t"/>
            </a:scene3d>
          </a:bodyPr>
          <a:p>
            <a:pPr marL="571500" indent="-571500" algn="l">
              <a:buFont typeface="Arial" panose="020B0604020202020204" pitchFamily="34" charset="0"/>
              <a:buChar char="•"/>
            </a:pPr>
            <a:r>
              <a:rPr lang="en-US" sz="3600">
                <a:solidFill>
                  <a:schemeClr val="accent6">
                    <a:lumMod val="50000"/>
                  </a:schemeClr>
                </a:solidFill>
                <a:effectLst/>
                <a:latin typeface="Bahnschrift SemiBold" panose="020B0502040204020203" charset="0"/>
                <a:cs typeface="Bahnschrift SemiBold" panose="020B0502040204020203" charset="0"/>
              </a:rPr>
              <a:t>Anti-Inflammatory</a:t>
            </a:r>
            <a:endParaRPr lang="en-US" sz="3600">
              <a:solidFill>
                <a:schemeClr val="accent6">
                  <a:lumMod val="50000"/>
                </a:schemeClr>
              </a:solidFill>
              <a:effectLst/>
              <a:latin typeface="Bahnschrift SemiBold" panose="020B0502040204020203" charset="0"/>
              <a:cs typeface="Bahnschrift SemiBold" panose="020B0502040204020203" charset="0"/>
            </a:endParaRPr>
          </a:p>
        </p:txBody>
      </p:sp>
      <p:sp>
        <p:nvSpPr>
          <p:cNvPr id="6" name="Text Box 5"/>
          <p:cNvSpPr txBox="1"/>
          <p:nvPr/>
        </p:nvSpPr>
        <p:spPr>
          <a:xfrm>
            <a:off x="1623060" y="2832100"/>
            <a:ext cx="6480175" cy="645160"/>
          </a:xfrm>
          <a:prstGeom prst="rect">
            <a:avLst/>
          </a:prstGeom>
          <a:noFill/>
        </p:spPr>
        <p:txBody>
          <a:bodyPr wrap="square" rtlCol="0">
            <a:spAutoFit/>
          </a:bodyPr>
          <a:p>
            <a:pPr marL="571500" indent="-571500" algn="l">
              <a:buFont typeface="Arial" panose="020B0604020202020204" pitchFamily="34" charset="0"/>
              <a:buChar char="•"/>
            </a:pPr>
            <a:r>
              <a:rPr lang="en-US" sz="3600">
                <a:solidFill>
                  <a:schemeClr val="accent6">
                    <a:lumMod val="50000"/>
                  </a:schemeClr>
                </a:solidFill>
                <a:latin typeface="Bahnschrift SemiBold" panose="020B0502040204020203" charset="0"/>
                <a:cs typeface="Bahnschrift SemiBold" panose="020B0502040204020203" charset="0"/>
              </a:rPr>
              <a:t>Anti-Microbial</a:t>
            </a:r>
            <a:endParaRPr lang="en-US" sz="3600">
              <a:solidFill>
                <a:schemeClr val="accent6">
                  <a:lumMod val="50000"/>
                </a:schemeClr>
              </a:solidFill>
              <a:latin typeface="Bahnschrift SemiBold" panose="020B0502040204020203" charset="0"/>
              <a:cs typeface="Bahnschrift SemiBold" panose="020B0502040204020203" charset="0"/>
            </a:endParaRPr>
          </a:p>
        </p:txBody>
      </p:sp>
      <p:sp>
        <p:nvSpPr>
          <p:cNvPr id="7" name="Text Box 6"/>
          <p:cNvSpPr txBox="1"/>
          <p:nvPr/>
        </p:nvSpPr>
        <p:spPr>
          <a:xfrm>
            <a:off x="1623060" y="3922395"/>
            <a:ext cx="6719570" cy="645160"/>
          </a:xfrm>
          <a:prstGeom prst="rect">
            <a:avLst/>
          </a:prstGeom>
          <a:noFill/>
        </p:spPr>
        <p:txBody>
          <a:bodyPr wrap="square" rtlCol="0">
            <a:spAutoFit/>
          </a:bodyPr>
          <a:p>
            <a:pPr marL="571500" indent="-571500" algn="l">
              <a:buFont typeface="Arial" panose="020B0604020202020204" pitchFamily="34" charset="0"/>
              <a:buChar char="•"/>
            </a:pPr>
            <a:r>
              <a:rPr lang="en-US" sz="3600">
                <a:solidFill>
                  <a:schemeClr val="accent6">
                    <a:lumMod val="50000"/>
                  </a:schemeClr>
                </a:solidFill>
                <a:latin typeface="Bahnschrift SemiBold" panose="020B0502040204020203" charset="0"/>
                <a:cs typeface="Bahnschrift SemiBold" panose="020B0502040204020203" charset="0"/>
              </a:rPr>
              <a:t>Anti-Oxidant</a:t>
            </a:r>
            <a:endParaRPr lang="en-US" sz="3600">
              <a:solidFill>
                <a:schemeClr val="accent6">
                  <a:lumMod val="50000"/>
                </a:schemeClr>
              </a:solidFill>
              <a:latin typeface="Bahnschrift SemiBold" panose="020B0502040204020203" charset="0"/>
              <a:cs typeface="Bahnschrift SemiBold" panose="020B0502040204020203" charset="0"/>
            </a:endParaRPr>
          </a:p>
        </p:txBody>
      </p:sp>
      <p:sp>
        <p:nvSpPr>
          <p:cNvPr id="8" name="Text Box 7"/>
          <p:cNvSpPr txBox="1"/>
          <p:nvPr/>
        </p:nvSpPr>
        <p:spPr>
          <a:xfrm>
            <a:off x="1623060" y="5013325"/>
            <a:ext cx="3434715" cy="645160"/>
          </a:xfrm>
          <a:prstGeom prst="rect">
            <a:avLst/>
          </a:prstGeom>
          <a:noFill/>
        </p:spPr>
        <p:txBody>
          <a:bodyPr wrap="square" rtlCol="0">
            <a:spAutoFit/>
          </a:bodyPr>
          <a:p>
            <a:pPr marL="571500" indent="-571500" algn="l">
              <a:buFont typeface="Arial" panose="020B0604020202020204" pitchFamily="34" charset="0"/>
              <a:buChar char="•"/>
            </a:pPr>
            <a:r>
              <a:rPr lang="en-US" sz="3600">
                <a:solidFill>
                  <a:schemeClr val="accent6">
                    <a:lumMod val="50000"/>
                  </a:schemeClr>
                </a:solidFill>
                <a:latin typeface="Bahnschrift SemiBold" panose="020B0502040204020203" charset="0"/>
                <a:cs typeface="Bahnschrift SemiBold" panose="020B0502040204020203" charset="0"/>
              </a:rPr>
              <a:t>Analgesic</a:t>
            </a:r>
            <a:endParaRPr lang="en-US" sz="3600">
              <a:solidFill>
                <a:schemeClr val="accent6">
                  <a:lumMod val="50000"/>
                </a:schemeClr>
              </a:solidFill>
              <a:latin typeface="Bahnschrift SemiBold" panose="020B0502040204020203" charset="0"/>
              <a:cs typeface="Bahnschrift SemiBold" panose="020B0502040204020203" charset="0"/>
            </a:endParaRPr>
          </a:p>
        </p:txBody>
      </p:sp>
      <p:sp>
        <p:nvSpPr>
          <p:cNvPr id="9" name="Text Box 8"/>
          <p:cNvSpPr txBox="1"/>
          <p:nvPr/>
        </p:nvSpPr>
        <p:spPr>
          <a:xfrm>
            <a:off x="1623060" y="4436110"/>
            <a:ext cx="8292465" cy="645160"/>
          </a:xfrm>
          <a:prstGeom prst="rect">
            <a:avLst/>
          </a:prstGeom>
          <a:noFill/>
        </p:spPr>
        <p:txBody>
          <a:bodyPr wrap="square" rtlCol="0">
            <a:spAutoFit/>
          </a:bodyPr>
          <a:p>
            <a:pPr marL="571500" indent="-571500" algn="l">
              <a:buFont typeface="Arial" panose="020B0604020202020204" pitchFamily="34" charset="0"/>
              <a:buChar char="•"/>
            </a:pPr>
            <a:r>
              <a:rPr lang="en-US" sz="3600">
                <a:solidFill>
                  <a:schemeClr val="accent6">
                    <a:lumMod val="50000"/>
                  </a:schemeClr>
                </a:solidFill>
                <a:latin typeface="Bahnschrift SemiBold" panose="020B0502040204020203" charset="0"/>
                <a:cs typeface="Bahnschrift SemiBold" panose="020B0502040204020203" charset="0"/>
              </a:rPr>
              <a:t>Immunomodulatory Effects</a:t>
            </a:r>
            <a:endParaRPr lang="en-US" sz="3600">
              <a:solidFill>
                <a:schemeClr val="accent6">
                  <a:lumMod val="50000"/>
                </a:schemeClr>
              </a:solidFill>
              <a:latin typeface="Bahnschrift SemiBold" panose="020B0502040204020203" charset="0"/>
              <a:cs typeface="Bahnschrift SemiBold" panose="020B0502040204020203" charset="0"/>
            </a:endParaRPr>
          </a:p>
        </p:txBody>
      </p:sp>
      <p:sp>
        <p:nvSpPr>
          <p:cNvPr id="11" name="Text Box 10"/>
          <p:cNvSpPr txBox="1"/>
          <p:nvPr/>
        </p:nvSpPr>
        <p:spPr>
          <a:xfrm>
            <a:off x="1656715" y="433705"/>
            <a:ext cx="9404985" cy="1383665"/>
          </a:xfrm>
          <a:prstGeom prst="rect">
            <a:avLst/>
          </a:prstGeom>
          <a:noFill/>
        </p:spPr>
        <p:txBody>
          <a:bodyPr wrap="square" rtlCol="0" anchor="t">
            <a:spAutoFit/>
          </a:bodyPr>
          <a:p>
            <a:pPr>
              <a:lnSpc>
                <a:spcPct val="70000"/>
              </a:lnSpc>
            </a:pPr>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a:p>
            <a:pPr>
              <a:lnSpc>
                <a:spcPct val="70000"/>
              </a:lnSpc>
            </a:pPr>
            <a:r>
              <a:rPr lang="en-US" sz="6000" b="1">
                <a:solidFill>
                  <a:schemeClr val="accent1"/>
                </a:solidFill>
                <a:effectLst>
                  <a:outerShdw blurRad="38100" dist="25400" dir="5400000" algn="ctr" rotWithShape="0">
                    <a:srgbClr val="6E747A">
                      <a:alpha val="43000"/>
                    </a:srgbClr>
                  </a:outerShdw>
                </a:effectLst>
                <a:sym typeface="+mn-ea"/>
              </a:rPr>
              <a:t>Dan Luka</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12" name="Text Box 11"/>
          <p:cNvSpPr txBox="1"/>
          <p:nvPr/>
        </p:nvSpPr>
        <p:spPr>
          <a:xfrm>
            <a:off x="7526655" y="100076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5"/>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p:nvPr/>
        </p:nvSpPr>
        <p:spPr>
          <a:xfrm>
            <a:off x="2125980" y="133350"/>
            <a:ext cx="8502650" cy="1014730"/>
          </a:xfrm>
          <a:prstGeom prst="rect">
            <a:avLst/>
          </a:prstGeom>
          <a:noFill/>
        </p:spPr>
        <p:txBody>
          <a:bodyPr wrap="square" rtlCol="0" anchor="t">
            <a:spAutoFit/>
          </a:bodyPr>
          <a:p>
            <a:r>
              <a:rPr lang="en-US" sz="6000" b="1">
                <a:solidFill>
                  <a:schemeClr val="accent1"/>
                </a:solidFill>
                <a:effectLst>
                  <a:outerShdw blurRad="38100" dist="25400" dir="5400000" algn="ctr" rotWithShape="0">
                    <a:srgbClr val="6E747A">
                      <a:alpha val="43000"/>
                    </a:srgbClr>
                  </a:outerShdw>
                </a:effectLst>
                <a:sym typeface="+mn-ea"/>
              </a:rPr>
              <a:t>Kelebihan SATIVAplus</a:t>
            </a:r>
            <a:endParaRPr lang="en-US" sz="6000" b="1">
              <a:solidFill>
                <a:schemeClr val="accent1"/>
              </a:solidFill>
              <a:effectLst>
                <a:outerShdw blurRad="38100" dist="25400" dir="5400000" algn="ctr" rotWithShape="0">
                  <a:srgbClr val="6E747A">
                    <a:alpha val="43000"/>
                  </a:srgbClr>
                </a:outerShdw>
              </a:effectLst>
              <a:sym typeface="+mn-ea"/>
            </a:endParaRPr>
          </a:p>
        </p:txBody>
      </p:sp>
      <p:sp>
        <p:nvSpPr>
          <p:cNvPr id="6" name="Text Box 5"/>
          <p:cNvSpPr txBox="1"/>
          <p:nvPr/>
        </p:nvSpPr>
        <p:spPr>
          <a:xfrm>
            <a:off x="7199630" y="995680"/>
            <a:ext cx="2727960" cy="521970"/>
          </a:xfrm>
          <a:prstGeom prst="rect">
            <a:avLst/>
          </a:prstGeom>
          <a:noFill/>
        </p:spPr>
        <p:txBody>
          <a:bodyPr wrap="square" rtlCol="0">
            <a:spAutoFit/>
          </a:bodyPr>
          <a:p>
            <a:r>
              <a:rPr lang="en-US" sz="2800" b="1">
                <a:solidFill>
                  <a:srgbClr val="FF0000"/>
                </a:solidFill>
              </a:rPr>
              <a:t>(Nigella sativa)</a:t>
            </a:r>
            <a:endParaRPr lang="en-US" sz="2800" b="1">
              <a:solidFill>
                <a:srgbClr val="FF0000"/>
              </a:solidFill>
            </a:endParaRPr>
          </a:p>
        </p:txBody>
      </p:sp>
      <p:sp>
        <p:nvSpPr>
          <p:cNvPr id="8" name="Text Box 7"/>
          <p:cNvSpPr txBox="1"/>
          <p:nvPr/>
        </p:nvSpPr>
        <p:spPr>
          <a:xfrm>
            <a:off x="7047230" y="1926590"/>
            <a:ext cx="4559300" cy="1198880"/>
          </a:xfrm>
          <a:prstGeom prst="rect">
            <a:avLst/>
          </a:prstGeom>
          <a:noFill/>
        </p:spPr>
        <p:txBody>
          <a:bodyPr wrap="square" rtlCol="0">
            <a:spAutoFit/>
          </a:bodyPr>
          <a:p>
            <a:pPr algn="ctr"/>
            <a:r>
              <a:rPr lang="en-US" sz="7200" b="1">
                <a:solidFill>
                  <a:srgbClr val="0070C0"/>
                </a:solidFill>
              </a:rPr>
              <a:t>LUKA </a:t>
            </a:r>
            <a:endParaRPr lang="en-US" sz="7200" b="1">
              <a:solidFill>
                <a:srgbClr val="0070C0"/>
              </a:solidFill>
            </a:endParaRPr>
          </a:p>
        </p:txBody>
      </p:sp>
      <p:pic>
        <p:nvPicPr>
          <p:cNvPr id="7" name="Picture Placeholder 6"/>
          <p:cNvPicPr>
            <a:picLocks noChangeAspect="1"/>
          </p:cNvPicPr>
          <p:nvPr>
            <p:ph type="pic" sz="quarter" idx="10"/>
          </p:nvPr>
        </p:nvPicPr>
        <p:blipFill>
          <a:blip r:embed="rId2"/>
          <a:srcRect l="30611" t="15578" r="32099" b="35141"/>
          <a:stretch>
            <a:fillRect/>
          </a:stretch>
        </p:blipFill>
        <p:spPr>
          <a:xfrm>
            <a:off x="97790" y="1512570"/>
            <a:ext cx="6433820" cy="4781550"/>
          </a:xfrm>
          <a:prstGeom prst="rect">
            <a:avLst/>
          </a:prstGeom>
        </p:spPr>
      </p:pic>
      <p:sp>
        <p:nvSpPr>
          <p:cNvPr id="9" name="Text Box 8"/>
          <p:cNvSpPr txBox="1"/>
          <p:nvPr/>
        </p:nvSpPr>
        <p:spPr>
          <a:xfrm>
            <a:off x="6371590" y="3142615"/>
            <a:ext cx="5802630" cy="1876425"/>
          </a:xfrm>
          <a:prstGeom prst="rect">
            <a:avLst/>
          </a:prstGeom>
          <a:noFill/>
        </p:spPr>
        <p:txBody>
          <a:bodyPr wrap="square" rtlCol="0">
            <a:spAutoFit/>
          </a:bodyPr>
          <a:p>
            <a:pPr algn="l"/>
            <a:r>
              <a:rPr lang="en-US" sz="4400" b="1">
                <a:solidFill>
                  <a:srgbClr val="FF0000"/>
                </a:solidFill>
              </a:rPr>
              <a:t>MENINGKATKAN </a:t>
            </a:r>
            <a:r>
              <a:rPr lang="en-US" sz="2400" b="1">
                <a:solidFill>
                  <a:srgbClr val="FF0000"/>
                </a:solidFill>
              </a:rPr>
              <a:t>DAN</a:t>
            </a:r>
            <a:endParaRPr lang="en-US" sz="4400" b="1">
              <a:solidFill>
                <a:srgbClr val="FF0000"/>
              </a:solidFill>
            </a:endParaRPr>
          </a:p>
          <a:p>
            <a:pPr algn="l"/>
            <a:r>
              <a:rPr lang="en-US" sz="4400" b="1">
                <a:solidFill>
                  <a:srgbClr val="FF0000"/>
                </a:solidFill>
              </a:rPr>
              <a:t>MEMPERCEPATKAN</a:t>
            </a:r>
            <a:endParaRPr lang="en-US" sz="4400" b="1">
              <a:solidFill>
                <a:srgbClr val="FF0000"/>
              </a:solidFill>
            </a:endParaRPr>
          </a:p>
          <a:p>
            <a:pPr algn="l"/>
            <a:r>
              <a:rPr lang="en-US" sz="2800" b="1">
                <a:solidFill>
                  <a:srgbClr val="FF0000"/>
                </a:solidFill>
              </a:rPr>
              <a:t>PENYEMBUHAN LUKA</a:t>
            </a:r>
            <a:endParaRPr lang="en-US" sz="2800" b="1">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p:nvPr/>
        </p:nvSpPr>
        <p:spPr>
          <a:xfrm>
            <a:off x="3362960" y="125730"/>
            <a:ext cx="5568950" cy="1014730"/>
          </a:xfrm>
          <a:prstGeom prst="rect">
            <a:avLst/>
          </a:prstGeom>
          <a:noFill/>
        </p:spPr>
        <p:txBody>
          <a:bodyPr wrap="square" rtlCol="0">
            <a:spAutoFit/>
          </a:bodyPr>
          <a:p>
            <a:r>
              <a:rPr lang="en-US" sz="6000" b="1">
                <a:solidFill>
                  <a:srgbClr val="7030A0"/>
                </a:solidFill>
                <a:effectLst>
                  <a:outerShdw blurRad="38100" dist="19050" dir="2700000" algn="tl" rotWithShape="0">
                    <a:schemeClr val="dk1">
                      <a:alpha val="40000"/>
                    </a:schemeClr>
                  </a:outerShdw>
                </a:effectLst>
              </a:rPr>
              <a:t>ANTI-OKSIDA</a:t>
            </a:r>
            <a:endParaRPr lang="en-US" sz="6000" b="1">
              <a:solidFill>
                <a:srgbClr val="7030A0"/>
              </a:solidFill>
              <a:effectLst>
                <a:outerShdw blurRad="38100" dist="19050" dir="2700000" algn="tl" rotWithShape="0">
                  <a:schemeClr val="dk1">
                    <a:alpha val="40000"/>
                  </a:schemeClr>
                </a:outerShdw>
              </a:effectLst>
            </a:endParaRPr>
          </a:p>
        </p:txBody>
      </p:sp>
      <p:sp>
        <p:nvSpPr>
          <p:cNvPr id="7" name="Text Box 6"/>
          <p:cNvSpPr txBox="1"/>
          <p:nvPr/>
        </p:nvSpPr>
        <p:spPr>
          <a:xfrm>
            <a:off x="1957070" y="928370"/>
            <a:ext cx="7731760" cy="645160"/>
          </a:xfrm>
          <a:prstGeom prst="rect">
            <a:avLst/>
          </a:prstGeom>
          <a:noFill/>
        </p:spPr>
        <p:txBody>
          <a:bodyPr wrap="square" rtlCol="0" anchor="t">
            <a:spAutoFit/>
          </a:bodyPr>
          <a:p>
            <a:pPr algn="ctr"/>
            <a:r>
              <a:rPr lang="en-US" b="1">
                <a:solidFill>
                  <a:srgbClr val="FF0000"/>
                </a:solidFill>
              </a:rPr>
              <a:t>Membantu melindungi daripada kerosakan yang disebabkan oleh </a:t>
            </a:r>
            <a:endParaRPr lang="en-US" b="1">
              <a:solidFill>
                <a:srgbClr val="FF0000"/>
              </a:solidFill>
            </a:endParaRPr>
          </a:p>
          <a:p>
            <a:pPr algn="ctr"/>
            <a:r>
              <a:rPr lang="en-US" b="1">
                <a:solidFill>
                  <a:srgbClr val="FF0000"/>
                </a:solidFill>
              </a:rPr>
              <a:t>radikal bebas dalam badan</a:t>
            </a:r>
            <a:endParaRPr lang="en-US" b="1">
              <a:solidFill>
                <a:srgbClr val="FF0000"/>
              </a:solidFill>
            </a:endParaRPr>
          </a:p>
        </p:txBody>
      </p:sp>
      <p:pic>
        <p:nvPicPr>
          <p:cNvPr id="4" name="Picture 3"/>
          <p:cNvPicPr>
            <a:picLocks noChangeAspect="1"/>
          </p:cNvPicPr>
          <p:nvPr/>
        </p:nvPicPr>
        <p:blipFill>
          <a:blip r:embed="rId2"/>
          <a:srcRect l="7258" t="11104" r="25818" b="6861"/>
          <a:stretch>
            <a:fillRect/>
          </a:stretch>
        </p:blipFill>
        <p:spPr>
          <a:xfrm>
            <a:off x="2179955" y="1573530"/>
            <a:ext cx="7534275" cy="51949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0" cy="59195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77530" y="1937290"/>
            <a:ext cx="7914469" cy="4920710"/>
            <a:chOff x="2262751" y="177284"/>
            <a:chExt cx="9347945" cy="6150428"/>
          </a:xfrm>
        </p:grpSpPr>
        <p:pic>
          <p:nvPicPr>
            <p:cNvPr id="3" name="Picture 2" descr="What are Spike Prote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751" y="177284"/>
              <a:ext cx="9347945" cy="6150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19497" y="1843314"/>
              <a:ext cx="2218005" cy="461631"/>
            </a:xfrm>
            <a:prstGeom prst="rect">
              <a:avLst/>
            </a:prstGeom>
            <a:noFill/>
          </p:spPr>
          <p:txBody>
            <a:bodyPr wrap="square" rtlCol="0">
              <a:spAutoFit/>
            </a:bodyPr>
            <a:p>
              <a:r>
                <a:rPr lang="en-US" b="1" dirty="0">
                  <a:solidFill>
                    <a:srgbClr val="FFFF00"/>
                  </a:solidFill>
                </a:rPr>
                <a:t>SPIKE PROTEINS</a:t>
              </a:r>
              <a:endParaRPr lang="en-US" b="1" dirty="0">
                <a:solidFill>
                  <a:srgbClr val="FFFF00"/>
                </a:solidFill>
              </a:endParaRPr>
            </a:p>
          </p:txBody>
        </p:sp>
        <p:sp>
          <p:nvSpPr>
            <p:cNvPr id="6" name="TextBox 5"/>
            <p:cNvSpPr txBox="1"/>
            <p:nvPr/>
          </p:nvSpPr>
          <p:spPr>
            <a:xfrm>
              <a:off x="8509646" y="1231055"/>
              <a:ext cx="2557248" cy="461631"/>
            </a:xfrm>
            <a:prstGeom prst="rect">
              <a:avLst/>
            </a:prstGeom>
            <a:noFill/>
          </p:spPr>
          <p:txBody>
            <a:bodyPr wrap="square" rtlCol="0">
              <a:spAutoFit/>
            </a:bodyPr>
            <a:p>
              <a:r>
                <a:rPr lang="en-US" b="1" dirty="0">
                  <a:solidFill>
                    <a:srgbClr val="FFFF00"/>
                  </a:solidFill>
                </a:rPr>
                <a:t>SPIKE PROTEINS</a:t>
              </a:r>
              <a:endParaRPr lang="en-US" b="1" dirty="0">
                <a:solidFill>
                  <a:srgbClr val="FFFF00"/>
                </a:solidFill>
              </a:endParaRPr>
            </a:p>
          </p:txBody>
        </p:sp>
        <p:sp>
          <p:nvSpPr>
            <p:cNvPr id="8" name="TextBox 7"/>
            <p:cNvSpPr txBox="1"/>
            <p:nvPr/>
          </p:nvSpPr>
          <p:spPr>
            <a:xfrm>
              <a:off x="8415802" y="4600903"/>
              <a:ext cx="2041242" cy="369332"/>
            </a:xfrm>
            <a:prstGeom prst="rect">
              <a:avLst/>
            </a:prstGeom>
            <a:noFill/>
          </p:spPr>
          <p:txBody>
            <a:bodyPr wrap="square" rtlCol="0">
              <a:spAutoFit/>
            </a:bodyPr>
            <a:p>
              <a:r>
                <a:rPr lang="en-US" b="1" dirty="0">
                  <a:solidFill>
                    <a:srgbClr val="FFFF00"/>
                  </a:solidFill>
                </a:rPr>
                <a:t>SPIKE PROTEINS</a:t>
              </a:r>
              <a:endParaRPr lang="en-US" b="1" dirty="0">
                <a:solidFill>
                  <a:srgbClr val="FFFF00"/>
                </a:solidFill>
              </a:endParaRPr>
            </a:p>
          </p:txBody>
        </p:sp>
        <p:sp>
          <p:nvSpPr>
            <p:cNvPr id="9" name="TextBox 8"/>
            <p:cNvSpPr txBox="1"/>
            <p:nvPr/>
          </p:nvSpPr>
          <p:spPr>
            <a:xfrm>
              <a:off x="9126753" y="3067832"/>
              <a:ext cx="2218005" cy="369332"/>
            </a:xfrm>
            <a:prstGeom prst="rect">
              <a:avLst/>
            </a:prstGeom>
            <a:noFill/>
          </p:spPr>
          <p:txBody>
            <a:bodyPr wrap="square" rtlCol="0">
              <a:spAutoFit/>
            </a:bodyPr>
            <a:p>
              <a:r>
                <a:rPr lang="en-US" b="1" dirty="0">
                  <a:solidFill>
                    <a:srgbClr val="FFFF00"/>
                  </a:solidFill>
                </a:rPr>
                <a:t>SPIKE PROTEINS</a:t>
              </a:r>
              <a:endParaRPr lang="en-US" b="1" dirty="0">
                <a:solidFill>
                  <a:srgbClr val="FFFF00"/>
                </a:solidFill>
              </a:endParaRPr>
            </a:p>
          </p:txBody>
        </p:sp>
        <p:sp>
          <p:nvSpPr>
            <p:cNvPr id="10" name="TextBox 9"/>
            <p:cNvSpPr txBox="1"/>
            <p:nvPr/>
          </p:nvSpPr>
          <p:spPr>
            <a:xfrm>
              <a:off x="8887268" y="3941660"/>
              <a:ext cx="2218004" cy="369332"/>
            </a:xfrm>
            <a:prstGeom prst="rect">
              <a:avLst/>
            </a:prstGeom>
            <a:noFill/>
          </p:spPr>
          <p:txBody>
            <a:bodyPr wrap="square" rtlCol="0">
              <a:spAutoFit/>
            </a:bodyPr>
            <a:p>
              <a:r>
                <a:rPr lang="en-US" b="1" dirty="0">
                  <a:solidFill>
                    <a:srgbClr val="FFFF00"/>
                  </a:solidFill>
                </a:rPr>
                <a:t>SPIKE PROTEINS</a:t>
              </a:r>
              <a:endParaRPr lang="en-US" b="1" dirty="0">
                <a:solidFill>
                  <a:srgbClr val="FFFF00"/>
                </a:solidFill>
              </a:endParaRPr>
            </a:p>
          </p:txBody>
        </p:sp>
        <p:sp>
          <p:nvSpPr>
            <p:cNvPr id="11" name="TextBox 10"/>
            <p:cNvSpPr txBox="1"/>
            <p:nvPr/>
          </p:nvSpPr>
          <p:spPr>
            <a:xfrm>
              <a:off x="2617492" y="427040"/>
              <a:ext cx="2617448" cy="584775"/>
            </a:xfrm>
            <a:prstGeom prst="rect">
              <a:avLst/>
            </a:prstGeom>
            <a:noFill/>
          </p:spPr>
          <p:txBody>
            <a:bodyPr wrap="none" rtlCol="0">
              <a:spAutoFit/>
            </a:bodyPr>
            <a:p>
              <a:r>
                <a:rPr lang="en-US" sz="3200" b="1" dirty="0">
                  <a:solidFill>
                    <a:schemeClr val="bg1"/>
                  </a:solidFill>
                </a:rPr>
                <a:t>A corona virus</a:t>
              </a:r>
              <a:endParaRPr lang="en-US" sz="3200" b="1" dirty="0">
                <a:solidFill>
                  <a:schemeClr val="bg1"/>
                </a:solidFill>
              </a:endParaRPr>
            </a:p>
          </p:txBody>
        </p:sp>
      </p:grpSp>
      <p:sp>
        <p:nvSpPr>
          <p:cNvPr id="12" name="TextBox 11"/>
          <p:cNvSpPr txBox="1"/>
          <p:nvPr/>
        </p:nvSpPr>
        <p:spPr>
          <a:xfrm>
            <a:off x="261850" y="319724"/>
            <a:ext cx="6848350" cy="4570482"/>
          </a:xfrm>
          <a:prstGeom prst="rect">
            <a:avLst/>
          </a:prstGeom>
          <a:noFill/>
        </p:spPr>
        <p:txBody>
          <a:bodyPr wrap="none" rtlCol="0">
            <a:spAutoFit/>
          </a:bodyPr>
          <a:p>
            <a:r>
              <a:rPr lang="en-US" sz="8800" b="1" i="1">
                <a:solidFill>
                  <a:schemeClr val="accent6">
                    <a:lumMod val="50000"/>
                  </a:schemeClr>
                </a:solidFill>
              </a:rPr>
              <a:t>Nigella sativa </a:t>
            </a:r>
            <a:endParaRPr lang="en-US" sz="8800" b="1" i="1">
              <a:solidFill>
                <a:schemeClr val="accent6">
                  <a:lumMod val="50000"/>
                </a:schemeClr>
              </a:solidFill>
            </a:endParaRPr>
          </a:p>
          <a:p>
            <a:r>
              <a:rPr lang="en-US" sz="8800" b="1">
                <a:solidFill>
                  <a:schemeClr val="accent6">
                    <a:lumMod val="50000"/>
                  </a:schemeClr>
                </a:solidFill>
              </a:rPr>
              <a:t>and </a:t>
            </a:r>
            <a:endParaRPr lang="en-US" sz="8800" b="1">
              <a:solidFill>
                <a:schemeClr val="accent6">
                  <a:lumMod val="50000"/>
                </a:schemeClr>
              </a:solidFill>
            </a:endParaRPr>
          </a:p>
          <a:p>
            <a:r>
              <a:rPr lang="en-US" sz="11500" b="1">
                <a:solidFill>
                  <a:srgbClr val="C00000"/>
                </a:solidFill>
              </a:rPr>
              <a:t>COVID</a:t>
            </a:r>
            <a:endParaRPr lang="en-US" sz="11500" b="1">
              <a:solidFill>
                <a:srgbClr val="C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descr="ptr6895-fig-0001-m"/>
          <p:cNvPicPr>
            <a:picLocks noChangeAspect="1"/>
          </p:cNvPicPr>
          <p:nvPr/>
        </p:nvPicPr>
        <p:blipFill>
          <a:blip r:embed="rId1"/>
          <a:stretch>
            <a:fillRect/>
          </a:stretch>
        </p:blipFill>
        <p:spPr>
          <a:xfrm>
            <a:off x="892810" y="987425"/>
            <a:ext cx="10447020" cy="5851525"/>
          </a:xfrm>
          <a:prstGeom prst="rect">
            <a:avLst/>
          </a:prstGeom>
        </p:spPr>
      </p:pic>
      <p:sp>
        <p:nvSpPr>
          <p:cNvPr id="4" name="Text Box 3"/>
          <p:cNvSpPr txBox="1"/>
          <p:nvPr/>
        </p:nvSpPr>
        <p:spPr>
          <a:xfrm>
            <a:off x="4406900" y="0"/>
            <a:ext cx="3863975" cy="1014730"/>
          </a:xfrm>
          <a:prstGeom prst="rect">
            <a:avLst/>
          </a:prstGeom>
          <a:noFill/>
        </p:spPr>
        <p:txBody>
          <a:bodyPr wrap="square" rtlCol="0">
            <a:spAutoFit/>
            <a:scene3d>
              <a:camera prst="orthographicFront"/>
              <a:lightRig rig="threePt" dir="t"/>
            </a:scene3d>
          </a:bodyPr>
          <a:p>
            <a:r>
              <a:rPr lang="en-US" sz="6000" b="1">
                <a:solidFill>
                  <a:srgbClr val="C00000"/>
                </a:solidFill>
                <a:effectLst>
                  <a:outerShdw blurRad="38100" dist="25400" dir="5400000" algn="ctr" rotWithShape="0">
                    <a:srgbClr val="6E747A">
                      <a:alpha val="43000"/>
                    </a:srgbClr>
                  </a:outerShdw>
                </a:effectLst>
              </a:rPr>
              <a:t>COVID-19</a:t>
            </a:r>
            <a:endParaRPr lang="en-US" sz="6000" b="1">
              <a:solidFill>
                <a:srgbClr val="C00000"/>
              </a:solidFill>
              <a:effectLst>
                <a:outerShdw blurRad="38100" dist="25400" dir="5400000" algn="ctr" rotWithShape="0">
                  <a:srgbClr val="6E747A">
                    <a:alpha val="43000"/>
                  </a:srgbClr>
                </a:outerShdw>
              </a:effectLst>
            </a:endParaRPr>
          </a:p>
        </p:txBody>
      </p:sp>
      <p:sp>
        <p:nvSpPr>
          <p:cNvPr id="5" name="Rectangles 4"/>
          <p:cNvSpPr/>
          <p:nvPr/>
        </p:nvSpPr>
        <p:spPr>
          <a:xfrm>
            <a:off x="6854825" y="986790"/>
            <a:ext cx="770890" cy="26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3625" y="1142365"/>
            <a:ext cx="9921240" cy="2799715"/>
          </a:xfrm>
          <a:prstGeom prst="rect">
            <a:avLst/>
          </a:prstGeom>
          <a:noFill/>
        </p:spPr>
        <p:txBody>
          <a:bodyPr wrap="square" rtlCol="0">
            <a:spAutoFit/>
          </a:bodyPr>
          <a:p>
            <a:pPr algn="ctr"/>
            <a:r>
              <a:rPr lang="en-US" sz="8800" b="1"/>
              <a:t>Why do we need </a:t>
            </a:r>
            <a:endParaRPr lang="en-US" sz="8800" b="1"/>
          </a:p>
          <a:p>
            <a:pPr algn="ctr"/>
            <a:r>
              <a:rPr lang="en-US" sz="8800" b="1" i="1">
                <a:solidFill>
                  <a:srgbClr val="1B6C57"/>
                </a:solidFill>
              </a:rPr>
              <a:t>Nigella sativa</a:t>
            </a:r>
            <a:r>
              <a:rPr lang="en-US" sz="8800" b="1">
                <a:solidFill>
                  <a:srgbClr val="466D2E"/>
                </a:solidFill>
                <a:effectLst>
                  <a:glow rad="127000">
                    <a:schemeClr val="bg1"/>
                  </a:glow>
                </a:effectLst>
              </a:rPr>
              <a:t>?</a:t>
            </a:r>
            <a:endParaRPr lang="en-US" sz="8800" b="1">
              <a:solidFill>
                <a:srgbClr val="466D2E"/>
              </a:solidFill>
              <a:effectLst>
                <a:glow rad="127000">
                  <a:schemeClr val="bg1"/>
                </a:glow>
              </a:effectLst>
            </a:endParaRPr>
          </a:p>
        </p:txBody>
      </p:sp>
      <p:sp>
        <p:nvSpPr>
          <p:cNvPr id="8" name="TextBox 7"/>
          <p:cNvSpPr txBox="1"/>
          <p:nvPr/>
        </p:nvSpPr>
        <p:spPr>
          <a:xfrm>
            <a:off x="8404948" y="5689915"/>
            <a:ext cx="277640" cy="584775"/>
          </a:xfrm>
          <a:prstGeom prst="rect">
            <a:avLst/>
          </a:prstGeom>
          <a:noFill/>
        </p:spPr>
        <p:txBody>
          <a:bodyPr wrap="none" rtlCol="0">
            <a:spAutoFit/>
          </a:bodyPr>
          <a:p>
            <a:r>
              <a:rPr lang="en-US" sz="3200" b="1">
                <a:solidFill>
                  <a:srgbClr val="0C17FF"/>
                </a:solidFill>
              </a:rPr>
              <a:t> </a:t>
            </a:r>
            <a:endParaRPr lang="en-US" sz="3200" b="1">
              <a:solidFill>
                <a:srgbClr val="0C17FF"/>
              </a:solidFill>
            </a:endParaRPr>
          </a:p>
        </p:txBody>
      </p:sp>
      <p:sp>
        <p:nvSpPr>
          <p:cNvPr id="10" name="TextBox 9"/>
          <p:cNvSpPr txBox="1"/>
          <p:nvPr/>
        </p:nvSpPr>
        <p:spPr>
          <a:xfrm>
            <a:off x="2148840" y="4648835"/>
            <a:ext cx="7418705" cy="1476375"/>
          </a:xfrm>
          <a:prstGeom prst="rect">
            <a:avLst/>
          </a:prstGeom>
          <a:noFill/>
        </p:spPr>
        <p:txBody>
          <a:bodyPr wrap="square" rtlCol="0">
            <a:spAutoFit/>
          </a:bodyPr>
          <a:p>
            <a:pPr algn="ctr"/>
            <a:r>
              <a:rPr lang="en-US" sz="3600" b="1">
                <a:solidFill>
                  <a:srgbClr val="0C17FF"/>
                </a:solidFill>
              </a:rPr>
              <a:t>TAKE </a:t>
            </a:r>
            <a:r>
              <a:rPr lang="en-US" sz="3600" b="1" i="1">
                <a:solidFill>
                  <a:srgbClr val="0C17FF"/>
                </a:solidFill>
              </a:rPr>
              <a:t>Nigella sativa </a:t>
            </a:r>
            <a:r>
              <a:rPr lang="en-US" sz="3600" b="1">
                <a:solidFill>
                  <a:srgbClr val="0C17FF"/>
                </a:solidFill>
              </a:rPr>
              <a:t>EVERYDAY, </a:t>
            </a:r>
            <a:endParaRPr lang="en-US" sz="3600" b="1">
              <a:solidFill>
                <a:srgbClr val="0C17FF"/>
              </a:solidFill>
            </a:endParaRPr>
          </a:p>
          <a:p>
            <a:pPr algn="ctr"/>
            <a:r>
              <a:rPr lang="en-US" sz="3600" b="1">
                <a:solidFill>
                  <a:srgbClr val="0C17FF"/>
                </a:solidFill>
              </a:rPr>
              <a:t>YOU WILL BE PROTECTED</a:t>
            </a:r>
            <a:endParaRPr lang="en-US" sz="3600" b="1">
              <a:solidFill>
                <a:srgbClr val="0C17FF"/>
              </a:solidFill>
            </a:endParaRPr>
          </a:p>
          <a:p>
            <a:pPr algn="ctr"/>
            <a:r>
              <a:rPr lang="en-US" b="1">
                <a:solidFill>
                  <a:srgbClr val="0C17FF"/>
                </a:solidFill>
                <a:latin typeface="APPLE CHANCERY" panose="03020702040506060504" pitchFamily="66" charset="-79"/>
                <a:cs typeface="APPLE CHANCERY" panose="03020702040506060504" pitchFamily="66" charset="-79"/>
              </a:rPr>
              <a:t> </a:t>
            </a:r>
            <a:endParaRPr lang="en-US" b="1">
              <a:solidFill>
                <a:srgbClr val="0C17FF"/>
              </a:solidFill>
              <a:latin typeface="APPLE CHANCERY" panose="03020702040506060504" pitchFamily="66" charset="-79"/>
              <a:cs typeface="APPLE CHANCERY" panose="03020702040506060504" pitchFamily="66" charset="-79"/>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4195" y="527050"/>
            <a:ext cx="9164320" cy="829945"/>
          </a:xfrm>
          <a:prstGeom prst="rect">
            <a:avLst/>
          </a:prstGeom>
          <a:solidFill>
            <a:srgbClr val="271797"/>
          </a:solidFill>
        </p:spPr>
        <p:txBody>
          <a:bodyPr wrap="square" rtlCol="0">
            <a:spAutoFit/>
          </a:bodyPr>
          <a:p>
            <a:r>
              <a:rPr lang="en-US" sz="4800" b="1">
                <a:solidFill>
                  <a:schemeClr val="bg1"/>
                </a:solidFill>
              </a:rPr>
              <a:t>Why do we need </a:t>
            </a:r>
            <a:r>
              <a:rPr lang="en-US" sz="4800" b="1" i="1">
                <a:solidFill>
                  <a:schemeClr val="bg1"/>
                </a:solidFill>
              </a:rPr>
              <a:t>Nigella sativa</a:t>
            </a:r>
            <a:endParaRPr lang="en-US" sz="4800" b="1">
              <a:solidFill>
                <a:schemeClr val="bg1"/>
              </a:solidFill>
              <a:effectLst>
                <a:glow rad="127000">
                  <a:schemeClr val="bg1"/>
                </a:glow>
              </a:effectLst>
            </a:endParaRPr>
          </a:p>
        </p:txBody>
      </p:sp>
      <p:sp>
        <p:nvSpPr>
          <p:cNvPr id="6" name="TextBox 5"/>
          <p:cNvSpPr txBox="1"/>
          <p:nvPr/>
        </p:nvSpPr>
        <p:spPr>
          <a:xfrm>
            <a:off x="377258" y="1885295"/>
            <a:ext cx="11143570" cy="5509200"/>
          </a:xfrm>
          <a:prstGeom prst="rect">
            <a:avLst/>
          </a:prstGeom>
          <a:noFill/>
        </p:spPr>
        <p:txBody>
          <a:bodyPr wrap="square" rtlCol="0">
            <a:spAutoFit/>
          </a:bodyPr>
          <a:p>
            <a:pPr marL="285750" indent="-285750">
              <a:buFontTx/>
              <a:buChar char="-"/>
            </a:pPr>
            <a:r>
              <a:rPr lang="en-US" sz="3200" b="1" i="1">
                <a:solidFill>
                  <a:srgbClr val="1B6C57"/>
                </a:solidFill>
              </a:rPr>
              <a:t>Nigella sativa </a:t>
            </a:r>
            <a:r>
              <a:rPr lang="en-US" sz="3200" b="1"/>
              <a:t>helps build strong immune system and can prevent some of the side effects of drugs and vaccine injections.  </a:t>
            </a:r>
            <a:endParaRPr lang="en-US" sz="3200" b="1"/>
          </a:p>
          <a:p>
            <a:pPr marL="285750" indent="-285750">
              <a:buFontTx/>
              <a:buChar char="-"/>
            </a:pPr>
            <a:r>
              <a:rPr lang="en-US" sz="3200" b="1" i="1">
                <a:solidFill>
                  <a:srgbClr val="1B6C57"/>
                </a:solidFill>
              </a:rPr>
              <a:t>Nigella sativa </a:t>
            </a:r>
            <a:r>
              <a:rPr lang="en-US" sz="3200" b="1"/>
              <a:t>has been shown to </a:t>
            </a:r>
            <a:r>
              <a:rPr lang="en-US" sz="3200" b="1">
                <a:solidFill>
                  <a:srgbClr val="FF0000"/>
                </a:solidFill>
              </a:rPr>
              <a:t>slow down cancer progression </a:t>
            </a:r>
            <a:r>
              <a:rPr lang="en-US" sz="3200" b="1"/>
              <a:t>and to help in </a:t>
            </a:r>
            <a:r>
              <a:rPr lang="en-US" sz="3200" b="1">
                <a:solidFill>
                  <a:srgbClr val="FF0000"/>
                </a:solidFill>
              </a:rPr>
              <a:t>cancer prevention</a:t>
            </a:r>
            <a:r>
              <a:rPr lang="en-US" sz="3200" b="1"/>
              <a:t>.</a:t>
            </a:r>
            <a:endParaRPr lang="en-US" sz="3200" b="1"/>
          </a:p>
          <a:p>
            <a:pPr marL="285750" indent="-285750">
              <a:buFontTx/>
              <a:buChar char="-"/>
            </a:pPr>
            <a:r>
              <a:rPr lang="en-US" sz="3200" b="1" i="1">
                <a:solidFill>
                  <a:srgbClr val="1B6C57"/>
                </a:solidFill>
              </a:rPr>
              <a:t>Nigella sativa </a:t>
            </a:r>
            <a:r>
              <a:rPr lang="en-US" sz="3200" b="1"/>
              <a:t>contains Thymoquinone that can protect the liver from toxins and contaminants in the body.</a:t>
            </a:r>
            <a:endParaRPr lang="en-US" sz="3200" b="1"/>
          </a:p>
          <a:p>
            <a:pPr marL="285750" indent="-285750">
              <a:buFontTx/>
              <a:buChar char="-"/>
            </a:pPr>
            <a:r>
              <a:rPr lang="en-US" sz="3200" b="1" i="1">
                <a:solidFill>
                  <a:srgbClr val="1B6C57"/>
                </a:solidFill>
              </a:rPr>
              <a:t>Nigella sativa </a:t>
            </a:r>
            <a:r>
              <a:rPr lang="en-US" sz="3200" b="1">
                <a:solidFill>
                  <a:srgbClr val="FF0000"/>
                </a:solidFill>
              </a:rPr>
              <a:t>is an energy booster as it improves liver metabolism and lung functions</a:t>
            </a:r>
            <a:endParaRPr lang="en-US" sz="3200" b="1"/>
          </a:p>
          <a:p>
            <a:pPr marL="285750" indent="-285750">
              <a:buFontTx/>
              <a:buChar char="-"/>
            </a:pPr>
            <a:endParaRPr lang="en-US" sz="3200" b="1"/>
          </a:p>
          <a:p>
            <a:pPr marL="285750" indent="-285750">
              <a:buFontTx/>
              <a:buChar char="-"/>
            </a:pPr>
            <a:endParaRPr lang="en-US" sz="3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0" cy="5919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259" y="1700708"/>
            <a:ext cx="6745437" cy="3784600"/>
          </a:xfrm>
          <a:prstGeom prst="rect">
            <a:avLst/>
          </a:prstGeom>
          <a:noFill/>
        </p:spPr>
        <p:txBody>
          <a:bodyPr wrap="square">
            <a:spAutoFit/>
          </a:bodyPr>
          <a:lstStyle/>
          <a:p>
            <a:r>
              <a:rPr lang="en-MY" sz="2400">
                <a:effectLst/>
              </a:rPr>
              <a:t>Stroke still remains a challenge for the researchers and scientists to develop ideal drug. </a:t>
            </a:r>
            <a:endParaRPr lang="en-MY" sz="2400">
              <a:effectLst/>
            </a:endParaRPr>
          </a:p>
          <a:p>
            <a:r>
              <a:rPr lang="en-MY" sz="2400">
                <a:effectLst/>
              </a:rPr>
              <a:t>Neuroprotective effects of aqueous and alcoholic extracts of NS were evaluated in middle cerebral artery-occluded (MCAO) rats. </a:t>
            </a:r>
            <a:endParaRPr lang="en-MY" sz="2400">
              <a:effectLst/>
            </a:endParaRPr>
          </a:p>
          <a:p>
            <a:endParaRPr lang="en-MY" sz="2400">
              <a:effectLst/>
            </a:endParaRPr>
          </a:p>
          <a:p>
            <a:r>
              <a:rPr lang="en-MY" sz="2400">
                <a:effectLst/>
              </a:rPr>
              <a:t>Locomotor activity and grip strength of the animals were improved and the infarct volume was also reduced in both aqueous and aqueous extracts pre-treated rats. </a:t>
            </a:r>
            <a:endParaRPr lang="en-MY" sz="2400">
              <a:effectLst/>
            </a:endParaRPr>
          </a:p>
        </p:txBody>
      </p:sp>
      <p:sp>
        <p:nvSpPr>
          <p:cNvPr id="4" name="TextBox 3"/>
          <p:cNvSpPr txBox="1"/>
          <p:nvPr/>
        </p:nvSpPr>
        <p:spPr>
          <a:xfrm>
            <a:off x="543259" y="325200"/>
            <a:ext cx="10359613" cy="1014730"/>
          </a:xfrm>
          <a:prstGeom prst="rect">
            <a:avLst/>
          </a:prstGeom>
          <a:noFill/>
        </p:spPr>
        <p:txBody>
          <a:bodyPr wrap="square" rtlCol="0">
            <a:spAutoFit/>
          </a:bodyPr>
          <a:lstStyle/>
          <a:p>
            <a:r>
              <a:rPr lang="en-US" sz="6000" b="1" i="1">
                <a:solidFill>
                  <a:srgbClr val="102AFF"/>
                </a:solidFill>
                <a:effectLst>
                  <a:glow rad="127000">
                    <a:schemeClr val="bg1"/>
                  </a:glow>
                </a:effectLst>
              </a:rPr>
              <a:t>Nigella sativa </a:t>
            </a:r>
            <a:r>
              <a:rPr lang="en-US" sz="6000" b="1">
                <a:solidFill>
                  <a:srgbClr val="102AFF"/>
                </a:solidFill>
                <a:effectLst>
                  <a:glow rad="127000">
                    <a:schemeClr val="bg1"/>
                  </a:glow>
                </a:effectLst>
              </a:rPr>
              <a:t>in STROKES</a:t>
            </a:r>
            <a:endParaRPr lang="en-US" sz="6000" b="1">
              <a:solidFill>
                <a:srgbClr val="102AFF"/>
              </a:solidFill>
              <a:effectLst>
                <a:glow rad="127000">
                  <a:schemeClr val="bg1"/>
                </a:glow>
              </a:effectLst>
            </a:endParaRPr>
          </a:p>
        </p:txBody>
      </p:sp>
      <p:pic>
        <p:nvPicPr>
          <p:cNvPr id="4098" name="Picture 2" descr="Stroke Symptoms, Prevention, and Clinics | McGovern Medical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696" y="1500797"/>
            <a:ext cx="4686300" cy="468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hymoquninone Chemical Structure"/>
          <p:cNvPicPr>
            <a:picLocks noChangeAspect="1" noChangeArrowheads="1"/>
          </p:cNvPicPr>
          <p:nvPr/>
        </p:nvPicPr>
        <p:blipFill>
          <a:blip r:embed="rId2" r:link="rId3">
            <a:alphaModFix amt="51000"/>
            <a:duotone>
              <a:srgbClr val="ED7D31">
                <a:shade val="45000"/>
                <a:satMod val="135000"/>
              </a:srgbClr>
              <a:prstClr val="white"/>
            </a:duotone>
            <a:extLst>
              <a:ext uri="{BEBA8EAE-BF5A-486C-A8C5-ECC9F3942E4B}">
                <a14:imgProps xmlns:a14="http://schemas.microsoft.com/office/drawing/2010/main">
                  <a14:imgLayer r:embed="rId4">
                    <a14:imgEffect>
                      <a14:artisticPhotocopy trans="30000" detail="2"/>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3344" y="3428999"/>
            <a:ext cx="2110673" cy="15692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446643" y="-37690"/>
            <a:ext cx="6745357" cy="6755800"/>
          </a:xfrm>
          <a:prstGeom prst="rect">
            <a:avLst/>
          </a:prstGeom>
        </p:spPr>
      </p:pic>
      <p:pic>
        <p:nvPicPr>
          <p:cNvPr id="6" name="Picture 5"/>
          <p:cNvPicPr>
            <a:picLocks noChangeAspect="1"/>
          </p:cNvPicPr>
          <p:nvPr/>
        </p:nvPicPr>
        <p:blipFill>
          <a:blip r:embed="rId6"/>
          <a:stretch>
            <a:fillRect/>
          </a:stretch>
        </p:blipFill>
        <p:spPr>
          <a:xfrm>
            <a:off x="3144129" y="5269751"/>
            <a:ext cx="3295749" cy="145788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54365">
            <a:off x="-847725" y="-18415"/>
            <a:ext cx="5373370" cy="55314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583" y="351232"/>
            <a:ext cx="11449280" cy="1106805"/>
          </a:xfrm>
          <a:prstGeom prst="rect">
            <a:avLst/>
          </a:prstGeom>
          <a:noFill/>
        </p:spPr>
        <p:txBody>
          <a:bodyPr wrap="square">
            <a:spAutoFit/>
          </a:bodyPr>
          <a:lstStyle/>
          <a:p>
            <a:pPr algn="ctr" fontAlgn="base"/>
            <a:r>
              <a:rPr lang="en-MY" sz="6600" b="1" i="0">
                <a:solidFill>
                  <a:srgbClr val="110690"/>
                </a:solidFill>
                <a:effectLst>
                  <a:glow rad="330200">
                    <a:schemeClr val="bg1"/>
                  </a:glow>
                </a:effectLst>
                <a:latin typeface="Calibri Light" panose="020F0302020204030204" charset="0"/>
                <a:cs typeface="Calibri Light" panose="020F0302020204030204" charset="0"/>
              </a:rPr>
              <a:t>What can MINDplus do?</a:t>
            </a:r>
            <a:endParaRPr lang="en-MY" sz="6600" b="1" i="0">
              <a:solidFill>
                <a:srgbClr val="110690"/>
              </a:solidFill>
              <a:effectLst>
                <a:glow rad="330200">
                  <a:schemeClr val="bg1"/>
                </a:glow>
              </a:effectLst>
              <a:latin typeface="Calibri Light" panose="020F0302020204030204" charset="0"/>
              <a:cs typeface="Calibri Light" panose="020F0302020204030204" charset="0"/>
            </a:endParaRPr>
          </a:p>
        </p:txBody>
      </p:sp>
      <p:sp>
        <p:nvSpPr>
          <p:cNvPr id="8" name="TextBox 7"/>
          <p:cNvSpPr txBox="1"/>
          <p:nvPr/>
        </p:nvSpPr>
        <p:spPr>
          <a:xfrm>
            <a:off x="525137" y="1338352"/>
            <a:ext cx="7351005" cy="4954270"/>
          </a:xfrm>
          <a:prstGeom prst="rect">
            <a:avLst/>
          </a:prstGeom>
          <a:noFill/>
        </p:spPr>
        <p:txBody>
          <a:bodyPr wrap="square">
            <a:spAutoFit/>
          </a:bodyPr>
          <a:lstStyle/>
          <a:p>
            <a:pPr algn="ctr" fontAlgn="base"/>
            <a:endParaRPr lang="en-MY" sz="2800" b="1" i="0">
              <a:solidFill>
                <a:srgbClr val="110690"/>
              </a:solidFill>
              <a:effectLst>
                <a:glow rad="330200">
                  <a:schemeClr val="bg1"/>
                </a:glow>
              </a:effectLst>
              <a:latin typeface="Calibri" panose="020F0502020204030204" charset="0"/>
              <a:cs typeface="Calibri" panose="020F0502020204030204" charset="0"/>
            </a:endParaRPr>
          </a:p>
          <a:p>
            <a:pPr marL="285750" indent="-285750" algn="l" fontAlgn="base">
              <a:buFont typeface="Wingdings" panose="05000000000000000000" pitchFamily="2" charset="2"/>
              <a:buChar char="ü"/>
            </a:pPr>
            <a:r>
              <a:rPr lang="en-MY" sz="1600" i="0">
                <a:solidFill>
                  <a:srgbClr val="110690"/>
                </a:solidFill>
                <a:effectLst>
                  <a:glow rad="330200">
                    <a:schemeClr val="bg1"/>
                  </a:glow>
                </a:effectLst>
                <a:latin typeface="Calibri" panose="020F0502020204030204" charset="0"/>
                <a:cs typeface="Calibri" panose="020F0502020204030204" charset="0"/>
              </a:rPr>
              <a:t> </a:t>
            </a:r>
            <a:r>
              <a:rPr lang="en-MY" sz="2400" i="0">
                <a:solidFill>
                  <a:srgbClr val="110690"/>
                </a:solidFill>
                <a:effectLst>
                  <a:glow rad="330200">
                    <a:schemeClr val="bg1"/>
                  </a:glow>
                </a:effectLst>
                <a:latin typeface="Calibri" panose="020F0502020204030204" charset="0"/>
                <a:cs typeface="Calibri" panose="020F0502020204030204" charset="0"/>
              </a:rPr>
              <a:t>MINDplus is categorised basically as a food product.</a:t>
            </a:r>
            <a:endParaRPr lang="en-MY" sz="2400" i="0">
              <a:solidFill>
                <a:srgbClr val="110690"/>
              </a:solidFill>
              <a:effectLst>
                <a:glow rad="330200">
                  <a:schemeClr val="bg1"/>
                </a:glow>
              </a:effectLst>
              <a:latin typeface="Calibri" panose="020F0502020204030204" charset="0"/>
              <a:cs typeface="Calibri" panose="020F0502020204030204" charset="0"/>
            </a:endParaRPr>
          </a:p>
          <a:p>
            <a:pPr marL="457200" indent="-457200" algn="l" fontAlgn="base">
              <a:buFont typeface="Wingdings" panose="05000000000000000000" pitchFamily="2" charset="2"/>
              <a:buChar char="ü"/>
            </a:pPr>
            <a:r>
              <a:rPr lang="en-MY" sz="2400" i="0">
                <a:solidFill>
                  <a:srgbClr val="110690"/>
                </a:solidFill>
                <a:effectLst>
                  <a:glow rad="330200">
                    <a:schemeClr val="bg1"/>
                  </a:glow>
                </a:effectLst>
                <a:latin typeface="Calibri" panose="020F0502020204030204" charset="0"/>
                <a:cs typeface="Calibri" panose="020F0502020204030204" charset="0"/>
              </a:rPr>
              <a:t>It contains  Black seeds </a:t>
            </a:r>
            <a:r>
              <a:rPr lang="en-MY" sz="2400" i="1">
                <a:solidFill>
                  <a:srgbClr val="110690"/>
                </a:solidFill>
                <a:effectLst>
                  <a:glow rad="330200">
                    <a:schemeClr val="bg1"/>
                  </a:glow>
                </a:effectLst>
                <a:latin typeface="Calibri" panose="020F0502020204030204" charset="0"/>
                <a:cs typeface="Calibri" panose="020F0502020204030204" charset="0"/>
              </a:rPr>
              <a:t>(Nigella sativa)</a:t>
            </a:r>
            <a:r>
              <a:rPr lang="en-MY" sz="2400" i="0">
                <a:solidFill>
                  <a:srgbClr val="110690"/>
                </a:solidFill>
                <a:effectLst>
                  <a:glow rad="330200">
                    <a:schemeClr val="bg1"/>
                  </a:glow>
                </a:effectLst>
                <a:latin typeface="Calibri" panose="020F0502020204030204" charset="0"/>
                <a:cs typeface="Calibri" panose="020F0502020204030204" charset="0"/>
              </a:rPr>
              <a:t>, monk fruit, Vitamin D, Vitamin B and Zinc. </a:t>
            </a:r>
            <a:endParaRPr lang="en-MY" sz="2400" i="0">
              <a:solidFill>
                <a:srgbClr val="110690"/>
              </a:solidFill>
              <a:effectLst>
                <a:glow rad="330200">
                  <a:schemeClr val="bg1"/>
                </a:glow>
              </a:effectLst>
              <a:latin typeface="Calibri" panose="020F0502020204030204" charset="0"/>
              <a:cs typeface="Calibri" panose="020F0502020204030204" charset="0"/>
            </a:endParaRPr>
          </a:p>
          <a:p>
            <a:pPr marL="457200" indent="-457200" algn="l" fontAlgn="base">
              <a:buFont typeface="Wingdings" panose="05000000000000000000" pitchFamily="2" charset="2"/>
              <a:buChar char="ü"/>
            </a:pPr>
            <a:r>
              <a:rPr lang="en-MY" sz="2400" i="0">
                <a:solidFill>
                  <a:srgbClr val="110690"/>
                </a:solidFill>
                <a:effectLst>
                  <a:glow rad="330200">
                    <a:schemeClr val="bg1"/>
                  </a:glow>
                </a:effectLst>
                <a:latin typeface="Calibri" panose="020F0502020204030204" charset="0"/>
                <a:cs typeface="Calibri" panose="020F0502020204030204" charset="0"/>
              </a:rPr>
              <a:t> These components are scientifically proven to protect our nerves and brain and promote the brain development while at the same time improves some of the brain and neurodevelopmental defects in human, especially children.</a:t>
            </a:r>
            <a:endParaRPr lang="en-MY" sz="2400" i="0">
              <a:solidFill>
                <a:srgbClr val="110690"/>
              </a:solidFill>
              <a:effectLst>
                <a:glow rad="330200">
                  <a:schemeClr val="bg1"/>
                </a:glow>
              </a:effectLst>
              <a:latin typeface="Calibri" panose="020F0502020204030204" charset="0"/>
              <a:cs typeface="Calibri" panose="020F0502020204030204" charset="0"/>
            </a:endParaRPr>
          </a:p>
          <a:p>
            <a:pPr marL="457200" indent="-457200" algn="l" fontAlgn="base">
              <a:buFont typeface="Wingdings" panose="05000000000000000000" pitchFamily="2" charset="2"/>
              <a:buChar char="ü"/>
            </a:pPr>
            <a:r>
              <a:rPr lang="en-MY" sz="2400" i="0">
                <a:solidFill>
                  <a:srgbClr val="110690"/>
                </a:solidFill>
                <a:effectLst>
                  <a:glow rad="330200">
                    <a:schemeClr val="bg1"/>
                  </a:glow>
                </a:effectLst>
                <a:latin typeface="Calibri" panose="020F0502020204030204" charset="0"/>
                <a:cs typeface="Calibri" panose="020F0502020204030204" charset="0"/>
              </a:rPr>
              <a:t> It has superb medicinal values and effects.</a:t>
            </a:r>
            <a:endParaRPr lang="en-MY" sz="2400" i="0">
              <a:solidFill>
                <a:srgbClr val="110690"/>
              </a:solidFill>
              <a:effectLst>
                <a:glow rad="330200">
                  <a:schemeClr val="bg1"/>
                </a:glow>
              </a:effectLst>
              <a:latin typeface="Calibri" panose="020F0502020204030204" charset="0"/>
              <a:cs typeface="Calibri" panose="020F0502020204030204" charset="0"/>
            </a:endParaRPr>
          </a:p>
          <a:p>
            <a:pPr marL="457200" indent="-457200" algn="l" fontAlgn="base">
              <a:buFont typeface="Wingdings" panose="05000000000000000000" pitchFamily="2" charset="2"/>
              <a:buChar char="ü"/>
            </a:pPr>
            <a:r>
              <a:rPr lang="en-MY" sz="2400">
                <a:solidFill>
                  <a:srgbClr val="110690"/>
                </a:solidFill>
                <a:effectLst>
                  <a:glow rad="330200">
                    <a:schemeClr val="bg1"/>
                  </a:glow>
                </a:effectLst>
                <a:latin typeface="Calibri" panose="020F0502020204030204" charset="0"/>
                <a:cs typeface="Calibri" panose="020F0502020204030204" charset="0"/>
              </a:rPr>
              <a:t>It prevents and regulates inflammatory processes in the braibn which are the main factor in for perfect brain function.</a:t>
            </a:r>
            <a:endParaRPr lang="en-MY" sz="1600" i="0">
              <a:solidFill>
                <a:srgbClr val="110690"/>
              </a:solidFill>
              <a:effectLst>
                <a:glow rad="330200">
                  <a:schemeClr val="bg1"/>
                </a:glow>
              </a:effectLst>
              <a:latin typeface="Calibri" panose="020F0502020204030204" charset="0"/>
              <a:cs typeface="Calibri" panose="020F0502020204030204" charset="0"/>
            </a:endParaRPr>
          </a:p>
        </p:txBody>
      </p:sp>
      <p:pic>
        <p:nvPicPr>
          <p:cNvPr id="9218" name="Picture 2" descr="This Key Protein Is Essential for Brain Cell Longevity and Growt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64575" y="1977019"/>
            <a:ext cx="5976502" cy="39831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876142" y="3517900"/>
            <a:ext cx="2705100" cy="3340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reative For PowerPoint HDs Graphic Backgrounds for Powerpoint Templates -  PPT Backgrounds"/>
          <p:cNvPicPr>
            <a:picLocks noChangeAspect="1" noChangeArrowheads="1"/>
          </p:cNvPicPr>
          <p:nvPr>
            <p:ph type="pic" sz="quarter" idx="10"/>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28" name="椭圆 27"/>
          <p:cNvSpPr/>
          <p:nvPr/>
        </p:nvSpPr>
        <p:spPr>
          <a:xfrm>
            <a:off x="8991600" y="5713413"/>
            <a:ext cx="4194175" cy="4194175"/>
          </a:xfrm>
          <a:prstGeom prst="ellipse">
            <a:avLst/>
          </a:prstGeom>
          <a:noFill/>
          <a:ln>
            <a:solidFill>
              <a:schemeClr val="accent4">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7086600" y="-1620838"/>
            <a:ext cx="4194175" cy="4194175"/>
          </a:xfrm>
          <a:prstGeom prst="ellipse">
            <a:avLst/>
          </a:prstGeom>
          <a:noFill/>
          <a:ln>
            <a:solidFill>
              <a:schemeClr val="accent4">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p:nvPr/>
        </p:nvSpPr>
        <p:spPr>
          <a:xfrm>
            <a:off x="2584360" y="113689"/>
            <a:ext cx="6593472" cy="1446550"/>
          </a:xfrm>
          <a:prstGeom prst="rect">
            <a:avLst/>
          </a:prstGeom>
          <a:noFill/>
        </p:spPr>
        <p:txBody>
          <a:bodyPr wrap="none" rtlCol="0">
            <a:spAutoFit/>
          </a:bodyPr>
          <a:p>
            <a:r>
              <a:rPr lang="en-US" sz="8800" b="1" i="1" dirty="0">
                <a:solidFill>
                  <a:srgbClr val="001295"/>
                </a:solidFill>
                <a:effectLst>
                  <a:glow rad="127000">
                    <a:schemeClr val="bg1"/>
                  </a:glow>
                </a:effectLst>
              </a:rPr>
              <a:t>Nigella sativa</a:t>
            </a:r>
            <a:endParaRPr lang="en-US" sz="8800" b="1" i="1" dirty="0">
              <a:solidFill>
                <a:srgbClr val="001295"/>
              </a:solidFill>
              <a:effectLst>
                <a:glow rad="127000">
                  <a:schemeClr val="bg1"/>
                </a:glo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137" y="2387296"/>
            <a:ext cx="3962400" cy="2755900"/>
          </a:xfrm>
          <a:prstGeom prst="ellipse">
            <a:avLst/>
          </a:prstGeom>
          <a:ln>
            <a:noFill/>
          </a:ln>
          <a:effectLst>
            <a:softEdge rad="112500"/>
          </a:effectLst>
        </p:spPr>
      </p:pic>
      <p:sp>
        <p:nvSpPr>
          <p:cNvPr id="9" name="TextBox 8"/>
          <p:cNvSpPr txBox="1"/>
          <p:nvPr/>
        </p:nvSpPr>
        <p:spPr>
          <a:xfrm>
            <a:off x="3894397" y="3884904"/>
            <a:ext cx="4504544" cy="2246769"/>
          </a:xfrm>
          <a:prstGeom prst="rect">
            <a:avLst/>
          </a:prstGeom>
          <a:noFill/>
        </p:spPr>
        <p:txBody>
          <a:bodyPr wrap="square" rtlCol="0">
            <a:spAutoFit/>
          </a:bodyPr>
          <a:p>
            <a:pPr marL="457200" indent="-457200">
              <a:buFont typeface="Wingdings" panose="05000000000000000000" pitchFamily="2" charset="2"/>
              <a:buChar char="v"/>
            </a:pPr>
            <a:r>
              <a:rPr lang="en-MY" sz="2800" b="1">
                <a:solidFill>
                  <a:srgbClr val="102AFF"/>
                </a:solidFill>
                <a:effectLst/>
              </a:rPr>
              <a:t>Al-Habba Al-Sauda'</a:t>
            </a:r>
            <a:endParaRPr lang="en-MY" sz="2800" b="1">
              <a:solidFill>
                <a:srgbClr val="102AFF"/>
              </a:solidFill>
              <a:effectLst/>
            </a:endParaRPr>
          </a:p>
          <a:p>
            <a:pPr marL="457200" indent="-457200">
              <a:buFont typeface="Wingdings" panose="05000000000000000000" pitchFamily="2" charset="2"/>
              <a:buChar char="v"/>
            </a:pPr>
            <a:r>
              <a:rPr lang="en-MY" sz="2800" b="1">
                <a:solidFill>
                  <a:srgbClr val="102AFF"/>
                </a:solidFill>
                <a:effectLst/>
              </a:rPr>
              <a:t>Al-Habba Al-Barakah’</a:t>
            </a:r>
            <a:endParaRPr lang="en-MY" sz="2800" b="1">
              <a:solidFill>
                <a:srgbClr val="102AFF"/>
              </a:solidFill>
              <a:effectLst/>
            </a:endParaRPr>
          </a:p>
          <a:p>
            <a:pPr marL="457200" indent="-457200">
              <a:buFont typeface="Wingdings" panose="05000000000000000000" pitchFamily="2" charset="2"/>
              <a:buChar char="v"/>
            </a:pPr>
            <a:r>
              <a:rPr lang="en-MY" sz="2800" b="1">
                <a:solidFill>
                  <a:srgbClr val="102AFF"/>
                </a:solidFill>
              </a:rPr>
              <a:t>Habbatusauda</a:t>
            </a:r>
            <a:endParaRPr lang="en-MY" sz="2800" b="1">
              <a:solidFill>
                <a:srgbClr val="102AFF"/>
              </a:solidFill>
            </a:endParaRPr>
          </a:p>
          <a:p>
            <a:pPr marL="457200" indent="-457200">
              <a:buFont typeface="Wingdings" panose="05000000000000000000" pitchFamily="2" charset="2"/>
              <a:buChar char="v"/>
            </a:pPr>
            <a:r>
              <a:rPr lang="en-MY" sz="2800" b="1">
                <a:solidFill>
                  <a:srgbClr val="102AFF"/>
                </a:solidFill>
                <a:effectLst/>
              </a:rPr>
              <a:t>Kalonji</a:t>
            </a:r>
            <a:endParaRPr lang="en-MY" sz="2800" b="1">
              <a:solidFill>
                <a:srgbClr val="102AFF"/>
              </a:solidFill>
              <a:effectLst/>
            </a:endParaRPr>
          </a:p>
          <a:p>
            <a:pPr marL="457200" indent="-457200">
              <a:buFont typeface="Wingdings" panose="05000000000000000000" pitchFamily="2" charset="2"/>
              <a:buChar char="v"/>
            </a:pPr>
            <a:r>
              <a:rPr lang="en-MY" sz="2800" b="1">
                <a:solidFill>
                  <a:srgbClr val="102AFF"/>
                </a:solidFill>
              </a:rPr>
              <a:t>B</a:t>
            </a:r>
            <a:r>
              <a:rPr lang="en-MY" sz="2800" b="1">
                <a:solidFill>
                  <a:srgbClr val="102AFF"/>
                </a:solidFill>
                <a:effectLst/>
              </a:rPr>
              <a:t>lack seed or dark cumin </a:t>
            </a:r>
            <a:endParaRPr lang="en-MY" sz="2800" b="1">
              <a:solidFill>
                <a:srgbClr val="102AFF"/>
              </a:solidFill>
              <a:effectLst/>
            </a:endParaRPr>
          </a:p>
        </p:txBody>
      </p:sp>
      <p:sp>
        <p:nvSpPr>
          <p:cNvPr id="7" name="TextBox 5"/>
          <p:cNvSpPr txBox="1"/>
          <p:nvPr/>
        </p:nvSpPr>
        <p:spPr>
          <a:xfrm>
            <a:off x="5168720" y="1350158"/>
            <a:ext cx="6593472" cy="523220"/>
          </a:xfrm>
          <a:prstGeom prst="rect">
            <a:avLst/>
          </a:prstGeom>
          <a:noFill/>
        </p:spPr>
        <p:txBody>
          <a:bodyPr wrap="square">
            <a:spAutoFit/>
          </a:bodyPr>
          <a:p>
            <a:r>
              <a:rPr lang="en-MY" sz="2800" b="0" i="0" dirty="0">
                <a:solidFill>
                  <a:srgbClr val="3E3D40"/>
                </a:solidFill>
                <a:effectLst/>
                <a:latin typeface="Georgia" panose="02040502050405020303" pitchFamily="18" charset="0"/>
              </a:rPr>
              <a:t>a member of </a:t>
            </a:r>
            <a:r>
              <a:rPr lang="en-MY" sz="2800" b="0" i="1" dirty="0">
                <a:solidFill>
                  <a:srgbClr val="3E3D40"/>
                </a:solidFill>
                <a:effectLst/>
                <a:latin typeface="Georgia" panose="02040502050405020303" pitchFamily="18" charset="0"/>
              </a:rPr>
              <a:t>Ranunculaceae</a:t>
            </a:r>
            <a:r>
              <a:rPr lang="en-MY" sz="2800" b="0" i="0" dirty="0">
                <a:solidFill>
                  <a:srgbClr val="3E3D40"/>
                </a:solidFill>
                <a:effectLst/>
                <a:latin typeface="Georgia" panose="02040502050405020303" pitchFamily="18" charset="0"/>
              </a:rPr>
              <a:t> family. </a:t>
            </a:r>
            <a:endParaRPr lang="en-US" sz="2800" dirty="0"/>
          </a:p>
        </p:txBody>
      </p:sp>
      <p:pic>
        <p:nvPicPr>
          <p:cNvPr id="8" name="Picture 2" descr="Black Seed Oil: Benefits, Dosage, and Side Eff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81" y="1930568"/>
            <a:ext cx="3261360" cy="24460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Nigella sativa - Useful Tropical 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190" y="1830791"/>
            <a:ext cx="2680214" cy="17835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descr="Nigella sativa 34 AM214 Archmodels - max, fbx, obj, c4d 3D model -  Evermo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2257" y="3721208"/>
            <a:ext cx="3261360" cy="3261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59195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618355" y="1322705"/>
            <a:ext cx="7460615" cy="5328920"/>
            <a:chOff x="6856102" y="1420002"/>
            <a:chExt cx="4988584" cy="3559451"/>
          </a:xfrm>
        </p:grpSpPr>
        <p:sp>
          <p:nvSpPr>
            <p:cNvPr id="2" name="Oval 1"/>
            <p:cNvSpPr/>
            <p:nvPr/>
          </p:nvSpPr>
          <p:spPr>
            <a:xfrm>
              <a:off x="7356115" y="1420002"/>
              <a:ext cx="3145735" cy="3175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9140518" y="2213028"/>
              <a:ext cx="1165705" cy="494981"/>
            </a:xfrm>
            <a:prstGeom prst="rect">
              <a:avLst/>
            </a:prstGeom>
            <a:solidFill>
              <a:srgbClr val="2CC6C4"/>
            </a:solidFill>
          </p:spPr>
          <p:txBody>
            <a:bodyPr wrap="square" rtlCol="0">
              <a:spAutoFit/>
            </a:bodyPr>
            <a:lstStyle/>
            <a:p>
              <a:pPr algn="ctr"/>
              <a:r>
                <a:rPr lang="en-US" sz="1015" b="1"/>
                <a:t>Pyrazole Alkaloids</a:t>
              </a:r>
              <a:endParaRPr lang="en-US" sz="1015" b="1"/>
            </a:p>
            <a:p>
              <a:pPr algn="ctr"/>
              <a:endParaRPr lang="en-US" sz="590"/>
            </a:p>
            <a:p>
              <a:pPr algn="ctr"/>
              <a:r>
                <a:rPr lang="en-US" sz="1015" b="1">
                  <a:solidFill>
                    <a:srgbClr val="C00000"/>
                  </a:solidFill>
                  <a:effectLst>
                    <a:glow rad="127000">
                      <a:schemeClr val="bg1"/>
                    </a:glow>
                  </a:effectLst>
                </a:rPr>
                <a:t>Nigellidine</a:t>
              </a:r>
              <a:endParaRPr lang="en-US" sz="1015" b="1">
                <a:solidFill>
                  <a:srgbClr val="C00000"/>
                </a:solidFill>
                <a:effectLst>
                  <a:glow rad="127000">
                    <a:schemeClr val="bg1"/>
                  </a:glow>
                </a:effectLst>
              </a:endParaRPr>
            </a:p>
            <a:p>
              <a:pPr algn="ctr"/>
              <a:r>
                <a:rPr lang="en-US" sz="1015" b="1">
                  <a:solidFill>
                    <a:srgbClr val="C00000"/>
                  </a:solidFill>
                  <a:effectLst>
                    <a:glow rad="127000">
                      <a:schemeClr val="bg1"/>
                    </a:glow>
                  </a:effectLst>
                </a:rPr>
                <a:t>Nigellicine</a:t>
              </a:r>
              <a:endParaRPr lang="en-US" sz="1015" b="1">
                <a:solidFill>
                  <a:srgbClr val="C00000"/>
                </a:solidFill>
                <a:effectLst>
                  <a:glow rad="127000">
                    <a:schemeClr val="bg1"/>
                  </a:glow>
                </a:effectLst>
              </a:endParaRPr>
            </a:p>
            <a:p>
              <a:pPr algn="ctr"/>
              <a:endParaRPr lang="en-US" sz="590"/>
            </a:p>
          </p:txBody>
        </p:sp>
        <p:sp>
          <p:nvSpPr>
            <p:cNvPr id="4" name="TextBox 3"/>
            <p:cNvSpPr txBox="1"/>
            <p:nvPr/>
          </p:nvSpPr>
          <p:spPr>
            <a:xfrm>
              <a:off x="9056738" y="3093503"/>
              <a:ext cx="1370889" cy="269758"/>
            </a:xfrm>
            <a:prstGeom prst="rect">
              <a:avLst/>
            </a:prstGeom>
            <a:solidFill>
              <a:schemeClr val="accent4">
                <a:lumMod val="20000"/>
                <a:lumOff val="80000"/>
              </a:schemeClr>
            </a:solidFill>
          </p:spPr>
          <p:txBody>
            <a:bodyPr wrap="square" rtlCol="0">
              <a:spAutoFit/>
            </a:bodyPr>
            <a:lstStyle/>
            <a:p>
              <a:pPr algn="ctr"/>
              <a:r>
                <a:rPr lang="en-US" sz="1015" b="1"/>
                <a:t>Isoquinoline Alkaloids</a:t>
              </a:r>
              <a:endParaRPr lang="en-US" sz="1015" b="1"/>
            </a:p>
            <a:p>
              <a:pPr algn="ctr"/>
              <a:r>
                <a:rPr lang="en-US" sz="1015" b="1">
                  <a:solidFill>
                    <a:srgbClr val="FF0000"/>
                  </a:solidFill>
                </a:rPr>
                <a:t>Nigellicimine</a:t>
              </a:r>
              <a:endParaRPr lang="en-US" sz="1015" b="1">
                <a:solidFill>
                  <a:srgbClr val="FF0000"/>
                </a:solidFill>
              </a:endParaRPr>
            </a:p>
          </p:txBody>
        </p:sp>
        <p:sp>
          <p:nvSpPr>
            <p:cNvPr id="5" name="TextBox 4"/>
            <p:cNvSpPr txBox="1"/>
            <p:nvPr/>
          </p:nvSpPr>
          <p:spPr>
            <a:xfrm>
              <a:off x="7550659" y="2302296"/>
              <a:ext cx="1529493" cy="576841"/>
            </a:xfrm>
            <a:prstGeom prst="rect">
              <a:avLst/>
            </a:prstGeom>
            <a:solidFill>
              <a:schemeClr val="bg1">
                <a:lumMod val="95000"/>
              </a:schemeClr>
            </a:solidFill>
          </p:spPr>
          <p:txBody>
            <a:bodyPr wrap="square" rtlCol="0">
              <a:spAutoFit/>
            </a:bodyPr>
            <a:lstStyle/>
            <a:p>
              <a:pPr algn="ctr"/>
              <a:r>
                <a:rPr lang="en-US" sz="1015" b="1"/>
                <a:t>Quinones</a:t>
              </a:r>
              <a:endParaRPr lang="en-US" sz="1015" b="1"/>
            </a:p>
            <a:p>
              <a:pPr algn="ctr"/>
              <a:endParaRPr lang="en-US" sz="620"/>
            </a:p>
            <a:p>
              <a:pPr algn="ctr"/>
              <a:r>
                <a:rPr lang="en-US" sz="1125" b="1">
                  <a:solidFill>
                    <a:srgbClr val="FF0000"/>
                  </a:solidFill>
                  <a:effectLst>
                    <a:glow rad="127000">
                      <a:schemeClr val="bg1"/>
                    </a:glow>
                  </a:effectLst>
                </a:rPr>
                <a:t>Thymoquinone</a:t>
              </a:r>
              <a:endParaRPr lang="en-US" sz="1125" b="1">
                <a:solidFill>
                  <a:srgbClr val="FF0000"/>
                </a:solidFill>
                <a:effectLst>
                  <a:glow rad="127000">
                    <a:schemeClr val="bg1"/>
                  </a:glow>
                </a:effectLst>
              </a:endParaRPr>
            </a:p>
            <a:p>
              <a:pPr algn="ctr"/>
              <a:r>
                <a:rPr lang="en-US" sz="1125" b="1">
                  <a:solidFill>
                    <a:srgbClr val="FF0000"/>
                  </a:solidFill>
                  <a:effectLst>
                    <a:glow rad="127000">
                      <a:schemeClr val="bg1"/>
                    </a:glow>
                  </a:effectLst>
                </a:rPr>
                <a:t>Dithymoqionone</a:t>
              </a:r>
              <a:endParaRPr lang="en-US" sz="1125" b="1">
                <a:solidFill>
                  <a:srgbClr val="FF0000"/>
                </a:solidFill>
                <a:effectLst>
                  <a:glow rad="127000">
                    <a:schemeClr val="bg1"/>
                  </a:glow>
                </a:effectLst>
              </a:endParaRPr>
            </a:p>
            <a:p>
              <a:pPr algn="ctr"/>
              <a:r>
                <a:rPr lang="en-US" sz="1125" b="1">
                  <a:solidFill>
                    <a:srgbClr val="FF0000"/>
                  </a:solidFill>
                  <a:effectLst>
                    <a:glow rad="127000">
                      <a:schemeClr val="bg1"/>
                    </a:glow>
                  </a:effectLst>
                </a:rPr>
                <a:t>Thymohydroquinone</a:t>
              </a:r>
              <a:endParaRPr lang="en-US" sz="1125" b="1">
                <a:solidFill>
                  <a:srgbClr val="FF0000"/>
                </a:solidFill>
                <a:effectLst>
                  <a:glow rad="127000">
                    <a:schemeClr val="bg1"/>
                  </a:glow>
                </a:effectLst>
              </a:endParaRPr>
            </a:p>
          </p:txBody>
        </p:sp>
        <p:sp>
          <p:nvSpPr>
            <p:cNvPr id="6" name="TextBox 5"/>
            <p:cNvSpPr txBox="1"/>
            <p:nvPr/>
          </p:nvSpPr>
          <p:spPr>
            <a:xfrm>
              <a:off x="8110015" y="3382683"/>
              <a:ext cx="1075571" cy="651067"/>
            </a:xfrm>
            <a:prstGeom prst="rect">
              <a:avLst/>
            </a:prstGeom>
            <a:solidFill>
              <a:schemeClr val="bg1">
                <a:lumMod val="85000"/>
              </a:schemeClr>
            </a:solidFill>
          </p:spPr>
          <p:txBody>
            <a:bodyPr wrap="square" rtlCol="0">
              <a:spAutoFit/>
            </a:bodyPr>
            <a:lstStyle/>
            <a:p>
              <a:pPr algn="ctr"/>
              <a:r>
                <a:rPr lang="en-US" sz="1015" b="1"/>
                <a:t>Terpenoids</a:t>
              </a:r>
              <a:endParaRPr lang="en-US" sz="1015" b="1"/>
            </a:p>
            <a:p>
              <a:pPr algn="ctr"/>
              <a:r>
                <a:rPr lang="en-US" sz="790" b="1">
                  <a:solidFill>
                    <a:srgbClr val="FF0000"/>
                  </a:solidFill>
                </a:rPr>
                <a:t>alpha-phellandrene</a:t>
              </a:r>
              <a:endParaRPr lang="en-US" sz="790" b="1">
                <a:solidFill>
                  <a:srgbClr val="FF0000"/>
                </a:solidFill>
              </a:endParaRPr>
            </a:p>
            <a:p>
              <a:pPr algn="ctr"/>
              <a:r>
                <a:rPr lang="en-US" sz="790" b="1">
                  <a:solidFill>
                    <a:srgbClr val="FF0000"/>
                  </a:solidFill>
                </a:rPr>
                <a:t>Carvacrol</a:t>
              </a:r>
              <a:endParaRPr lang="en-US" sz="790" b="1">
                <a:solidFill>
                  <a:srgbClr val="FF0000"/>
                </a:solidFill>
              </a:endParaRPr>
            </a:p>
            <a:p>
              <a:pPr algn="ctr"/>
              <a:r>
                <a:rPr lang="en-US" sz="790" b="1">
                  <a:solidFill>
                    <a:srgbClr val="FF0000"/>
                  </a:solidFill>
                </a:rPr>
                <a:t>beta-cymene</a:t>
              </a:r>
              <a:endParaRPr lang="en-US" sz="790" b="1">
                <a:solidFill>
                  <a:srgbClr val="FF0000"/>
                </a:solidFill>
              </a:endParaRPr>
            </a:p>
            <a:p>
              <a:pPr algn="ctr"/>
              <a:r>
                <a:rPr lang="en-US" sz="790" b="1">
                  <a:solidFill>
                    <a:srgbClr val="FF0000"/>
                  </a:solidFill>
                </a:rPr>
                <a:t>Alpha pinene</a:t>
              </a:r>
              <a:endParaRPr lang="en-US" sz="790" b="1">
                <a:solidFill>
                  <a:srgbClr val="FF0000"/>
                </a:solidFill>
              </a:endParaRPr>
            </a:p>
            <a:p>
              <a:pPr algn="ctr"/>
              <a:r>
                <a:rPr lang="en-US" sz="790" b="1">
                  <a:solidFill>
                    <a:srgbClr val="FF0000"/>
                  </a:solidFill>
                </a:rPr>
                <a:t>4-Terpineol</a:t>
              </a:r>
              <a:endParaRPr lang="en-US" sz="790" b="1">
                <a:solidFill>
                  <a:srgbClr val="FF0000"/>
                </a:solidFill>
              </a:endParaRPr>
            </a:p>
            <a:p>
              <a:pPr algn="ctr"/>
              <a:r>
                <a:rPr lang="en-US" sz="790" b="1">
                  <a:solidFill>
                    <a:srgbClr val="FF0000"/>
                  </a:solidFill>
                </a:rPr>
                <a:t>Thymol</a:t>
              </a:r>
              <a:endParaRPr lang="en-US" sz="590" b="1">
                <a:solidFill>
                  <a:srgbClr val="FF0000"/>
                </a:solidFill>
              </a:endParaRPr>
            </a:p>
          </p:txBody>
        </p:sp>
        <p:sp>
          <p:nvSpPr>
            <p:cNvPr id="7" name="Oval 6"/>
            <p:cNvSpPr/>
            <p:nvPr/>
          </p:nvSpPr>
          <p:spPr>
            <a:xfrm>
              <a:off x="8809713" y="1505727"/>
              <a:ext cx="2959376" cy="2694747"/>
            </a:xfrm>
            <a:prstGeom prst="ellipse">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 name="Oval 7"/>
            <p:cNvSpPr/>
            <p:nvPr/>
          </p:nvSpPr>
          <p:spPr>
            <a:xfrm>
              <a:off x="6856102" y="2672806"/>
              <a:ext cx="2329484" cy="2306647"/>
            </a:xfrm>
            <a:prstGeom prst="ellipse">
              <a:avLst/>
            </a:prstGeom>
            <a:solidFill>
              <a:schemeClr val="accent4">
                <a:lumMod val="60000"/>
                <a:lumOff val="40000"/>
                <a:alpha val="3185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 name="TextBox 8"/>
            <p:cNvSpPr txBox="1"/>
            <p:nvPr/>
          </p:nvSpPr>
          <p:spPr>
            <a:xfrm>
              <a:off x="7341377" y="4400074"/>
              <a:ext cx="498855" cy="246006"/>
            </a:xfrm>
            <a:prstGeom prst="rect">
              <a:avLst/>
            </a:prstGeom>
            <a:noFill/>
          </p:spPr>
          <p:txBody>
            <a:bodyPr wrap="square" rtlCol="0">
              <a:spAutoFit/>
            </a:bodyPr>
            <a:lstStyle/>
            <a:p>
              <a:r>
                <a:rPr lang="en-US" b="1">
                  <a:solidFill>
                    <a:srgbClr val="FF0000"/>
                  </a:solidFill>
                </a:rPr>
                <a:t>OIL</a:t>
              </a:r>
              <a:endParaRPr lang="en-US" b="1">
                <a:solidFill>
                  <a:srgbClr val="FF0000"/>
                </a:solidFill>
              </a:endParaRPr>
            </a:p>
          </p:txBody>
        </p:sp>
        <p:sp>
          <p:nvSpPr>
            <p:cNvPr id="10" name="TextBox 9"/>
            <p:cNvSpPr txBox="1"/>
            <p:nvPr/>
          </p:nvSpPr>
          <p:spPr>
            <a:xfrm>
              <a:off x="10586072" y="2418162"/>
              <a:ext cx="1258614" cy="338470"/>
            </a:xfrm>
            <a:prstGeom prst="rect">
              <a:avLst/>
            </a:prstGeom>
            <a:noFill/>
          </p:spPr>
          <p:txBody>
            <a:bodyPr wrap="square" rtlCol="0">
              <a:spAutoFit/>
            </a:bodyPr>
            <a:lstStyle/>
            <a:p>
              <a:r>
                <a:rPr lang="en-US" sz="1350" b="1">
                  <a:solidFill>
                    <a:srgbClr val="1316FF"/>
                  </a:solidFill>
                </a:rPr>
                <a:t>Water/</a:t>
              </a:r>
              <a:endParaRPr lang="en-US" sz="1350" b="1">
                <a:solidFill>
                  <a:srgbClr val="1316FF"/>
                </a:solidFill>
              </a:endParaRPr>
            </a:p>
            <a:p>
              <a:r>
                <a:rPr lang="en-US" sz="1350" b="1">
                  <a:solidFill>
                    <a:srgbClr val="1316FF"/>
                  </a:solidFill>
                </a:rPr>
                <a:t>Aqueos extract</a:t>
              </a:r>
              <a:endParaRPr lang="en-US" sz="1350" b="1">
                <a:solidFill>
                  <a:srgbClr val="1316FF"/>
                </a:solidFill>
              </a:endParaRPr>
            </a:p>
          </p:txBody>
        </p:sp>
        <p:sp>
          <p:nvSpPr>
            <p:cNvPr id="13" name="TextBox 12"/>
            <p:cNvSpPr txBox="1"/>
            <p:nvPr/>
          </p:nvSpPr>
          <p:spPr>
            <a:xfrm>
              <a:off x="7854379" y="1783726"/>
              <a:ext cx="1254580" cy="223102"/>
            </a:xfrm>
            <a:prstGeom prst="rect">
              <a:avLst/>
            </a:prstGeom>
            <a:noFill/>
          </p:spPr>
          <p:txBody>
            <a:bodyPr wrap="square">
              <a:spAutoFit/>
            </a:bodyPr>
            <a:lstStyle/>
            <a:p>
              <a:pPr algn="ctr"/>
              <a:r>
                <a:rPr lang="en-US" sz="1575" b="1">
                  <a:solidFill>
                    <a:schemeClr val="bg1"/>
                  </a:solidFill>
                  <a:effectLst>
                    <a:glow rad="38100">
                      <a:schemeClr val="tx1"/>
                    </a:glow>
                  </a:effectLst>
                </a:rPr>
                <a:t>Whole seeds</a:t>
              </a:r>
              <a:endParaRPr lang="en-US" sz="1575" b="1">
                <a:solidFill>
                  <a:schemeClr val="bg1"/>
                </a:solidFill>
                <a:effectLst>
                  <a:glow rad="38100">
                    <a:schemeClr val="tx1"/>
                  </a:glow>
                </a:effectLst>
              </a:endParaRPr>
            </a:p>
          </p:txBody>
        </p:sp>
      </p:grpSp>
      <p:sp>
        <p:nvSpPr>
          <p:cNvPr id="14" name="TextBox 13"/>
          <p:cNvSpPr txBox="1"/>
          <p:nvPr/>
        </p:nvSpPr>
        <p:spPr>
          <a:xfrm>
            <a:off x="205353" y="975786"/>
            <a:ext cx="5556738" cy="3169285"/>
          </a:xfrm>
          <a:prstGeom prst="rect">
            <a:avLst/>
          </a:prstGeom>
          <a:noFill/>
        </p:spPr>
        <p:txBody>
          <a:bodyPr wrap="square" rtlCol="0">
            <a:spAutoFit/>
          </a:bodyPr>
          <a:lstStyle/>
          <a:p>
            <a:pPr algn="ctr"/>
            <a:r>
              <a:rPr lang="en-US" sz="3600" b="1" i="1">
                <a:effectLst/>
              </a:rPr>
              <a:t>Nigella sativa </a:t>
            </a:r>
            <a:r>
              <a:rPr lang="en-US" sz="3600" b="1">
                <a:effectLst/>
              </a:rPr>
              <a:t>needs special formulation</a:t>
            </a:r>
            <a:endParaRPr lang="en-US" sz="3600" b="1">
              <a:effectLst/>
            </a:endParaRPr>
          </a:p>
          <a:p>
            <a:pPr algn="ctr"/>
            <a:r>
              <a:rPr lang="en-US" sz="4000" b="1">
                <a:solidFill>
                  <a:srgbClr val="FF0000"/>
                </a:solidFill>
                <a:effectLst>
                  <a:glow rad="127000">
                    <a:schemeClr val="tx1"/>
                  </a:glow>
                </a:effectLst>
              </a:rPr>
              <a:t>MINDplus</a:t>
            </a:r>
            <a:r>
              <a:rPr lang="en-US" sz="4000" b="1">
                <a:solidFill>
                  <a:srgbClr val="FF0000"/>
                </a:solidFill>
                <a:effectLst/>
              </a:rPr>
              <a:t> </a:t>
            </a:r>
            <a:r>
              <a:rPr lang="en-US" sz="3200" b="1">
                <a:effectLst/>
              </a:rPr>
              <a:t>contains complete 100% </a:t>
            </a:r>
            <a:r>
              <a:rPr lang="en-US" sz="3200" b="1" i="1">
                <a:effectLst/>
              </a:rPr>
              <a:t>Nigella sativa </a:t>
            </a:r>
            <a:r>
              <a:rPr lang="en-US" sz="3200" b="1">
                <a:effectLst/>
              </a:rPr>
              <a:t>components</a:t>
            </a:r>
            <a:endParaRPr lang="en-US" sz="3200" b="1">
              <a:effectLst/>
            </a:endParaRPr>
          </a:p>
          <a:p>
            <a:endParaRPr lang="en-US" sz="2400" b="1"/>
          </a:p>
        </p:txBody>
      </p:sp>
      <p:pic>
        <p:nvPicPr>
          <p:cNvPr id="15" name="Audio 1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829300" y="88773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0" cy="5919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930" y="1446654"/>
            <a:ext cx="6268278" cy="4893647"/>
          </a:xfrm>
          <a:prstGeom prst="rect">
            <a:avLst/>
          </a:prstGeom>
          <a:noFill/>
        </p:spPr>
        <p:txBody>
          <a:bodyPr wrap="square">
            <a:spAutoFit/>
          </a:bodyPr>
          <a:lstStyle/>
          <a:p>
            <a:r>
              <a:rPr lang="en-MY" sz="2400">
                <a:latin typeface="Arial" panose="020B0604020202020204" pitchFamily="34" charset="0"/>
              </a:rPr>
              <a:t>Alzheimer's disease is characterized by two abnormalities in the brain: </a:t>
            </a:r>
            <a:endParaRPr lang="en-MY" sz="2400">
              <a:latin typeface="Arial" panose="020B0604020202020204" pitchFamily="34" charset="0"/>
            </a:endParaRPr>
          </a:p>
          <a:p>
            <a:r>
              <a:rPr lang="en-MY" sz="2400">
                <a:latin typeface="Arial" panose="020B0604020202020204" pitchFamily="34" charset="0"/>
              </a:rPr>
              <a:t>amyloid plaques and neurofibrillary tangles. </a:t>
            </a:r>
            <a:endParaRPr lang="en-MY" sz="2400">
              <a:latin typeface="Arial" panose="020B0604020202020204" pitchFamily="34" charset="0"/>
            </a:endParaRPr>
          </a:p>
          <a:p>
            <a:r>
              <a:rPr lang="en-MY" sz="2400">
                <a:latin typeface="Arial" panose="020B0604020202020204" pitchFamily="34" charset="0"/>
              </a:rPr>
              <a:t>Amyloid plaques, which are found in the tissue between the nerve cells, are unusual clumps of a protein called </a:t>
            </a:r>
            <a:r>
              <a:rPr lang="en-MY" sz="2400" b="1">
                <a:latin typeface="Arial" panose="020B0604020202020204" pitchFamily="34" charset="0"/>
              </a:rPr>
              <a:t>beta amyloid</a:t>
            </a:r>
            <a:r>
              <a:rPr lang="en-MY" sz="2400">
                <a:latin typeface="Arial" panose="020B0604020202020204" pitchFamily="34" charset="0"/>
              </a:rPr>
              <a:t> along with degenerating bits of neurons and other cells.</a:t>
            </a:r>
            <a:endParaRPr lang="en-US" sz="2400"/>
          </a:p>
          <a:p>
            <a:endParaRPr lang="en-MY" sz="2400" b="0" i="0" u="none" strike="noStrike">
              <a:effectLst/>
              <a:latin typeface="Arial" panose="020B0604020202020204" pitchFamily="34" charset="0"/>
            </a:endParaRPr>
          </a:p>
          <a:p>
            <a:r>
              <a:rPr lang="en-MY" sz="2400" b="0" i="0" u="none" strike="noStrike">
                <a:effectLst/>
                <a:latin typeface="Arial" panose="020B0604020202020204" pitchFamily="34" charset="0"/>
              </a:rPr>
              <a:t>The amyloid </a:t>
            </a:r>
            <a:r>
              <a:rPr lang="el-GR" sz="2400" b="0" i="0" u="none" strike="noStrike">
                <a:effectLst/>
                <a:latin typeface="Arial" panose="020B0604020202020204" pitchFamily="34" charset="0"/>
              </a:rPr>
              <a:t>β </a:t>
            </a:r>
            <a:r>
              <a:rPr lang="en-MY" sz="2400" b="0" i="0" u="none" strike="noStrike">
                <a:effectLst/>
                <a:latin typeface="Arial" panose="020B0604020202020204" pitchFamily="34" charset="0"/>
              </a:rPr>
              <a:t>peptide </a:t>
            </a:r>
            <a:r>
              <a:rPr lang="en-MY" sz="2400" b="1" i="0" u="none" strike="noStrike">
                <a:solidFill>
                  <a:srgbClr val="C00000"/>
                </a:solidFill>
                <a:effectLst/>
                <a:latin typeface="Arial" panose="020B0604020202020204" pitchFamily="34" charset="0"/>
              </a:rPr>
              <a:t>(A</a:t>
            </a:r>
            <a:r>
              <a:rPr lang="el-GR" sz="2400" b="1" i="0" u="none" strike="noStrike">
                <a:solidFill>
                  <a:srgbClr val="C00000"/>
                </a:solidFill>
                <a:effectLst/>
                <a:latin typeface="Arial" panose="020B0604020202020204" pitchFamily="34" charset="0"/>
              </a:rPr>
              <a:t>β)</a:t>
            </a:r>
            <a:r>
              <a:rPr lang="el-GR" sz="2400" b="0" i="0" u="none" strike="noStrike">
                <a:effectLst/>
                <a:latin typeface="Arial" panose="020B0604020202020204" pitchFamily="34" charset="0"/>
              </a:rPr>
              <a:t> </a:t>
            </a:r>
            <a:r>
              <a:rPr lang="en-MY" sz="2400" b="0" i="0" u="none" strike="noStrike">
                <a:effectLst/>
                <a:latin typeface="Arial" panose="020B0604020202020204" pitchFamily="34" charset="0"/>
              </a:rPr>
              <a:t>is </a:t>
            </a:r>
            <a:r>
              <a:rPr lang="en-MY" sz="2400" b="1" i="0" u="none" strike="noStrike">
                <a:effectLst/>
                <a:latin typeface="Arial" panose="020B0604020202020204" pitchFamily="34" charset="0"/>
              </a:rPr>
              <a:t>a critical initiator that triggers the progression of Alzheimer's Disease via accumulation and aggregation.</a:t>
            </a:r>
            <a:endParaRPr lang="en-MY" sz="2400" b="1" i="0" u="none" strike="noStrike">
              <a:effectLst/>
              <a:latin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3503" y="1097350"/>
            <a:ext cx="3290261" cy="23290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7528" y="123215"/>
            <a:ext cx="11302542" cy="1322070"/>
          </a:xfrm>
          <a:prstGeom prst="rect">
            <a:avLst/>
          </a:prstGeom>
          <a:noFill/>
        </p:spPr>
        <p:txBody>
          <a:bodyPr wrap="square">
            <a:spAutoFit/>
          </a:bodyPr>
          <a:lstStyle/>
          <a:p>
            <a:r>
              <a:rPr lang="en-MY" sz="4000" b="1">
                <a:solidFill>
                  <a:srgbClr val="102AFF"/>
                </a:solidFill>
                <a:effectLst>
                  <a:glow rad="127000">
                    <a:schemeClr val="bg1"/>
                  </a:glow>
                </a:effectLst>
                <a:latin typeface="Arial" panose="020B0604020202020204" pitchFamily="34" charset="0"/>
              </a:rPr>
              <a:t>PROTECTION FROM ALZHEIMER’S</a:t>
            </a:r>
            <a:r>
              <a:rPr lang="en-US" altLang="en-MY" sz="4000" b="1">
                <a:solidFill>
                  <a:srgbClr val="FF0000"/>
                </a:solidFill>
                <a:effectLst>
                  <a:glow rad="127000">
                    <a:schemeClr val="bg1"/>
                  </a:glow>
                </a:effectLst>
                <a:latin typeface="Arial" panose="020B0604020202020204" pitchFamily="34" charset="0"/>
              </a:rPr>
              <a:t>(NYAYOK)</a:t>
            </a:r>
            <a:r>
              <a:rPr lang="en-MY" sz="4000" b="1">
                <a:solidFill>
                  <a:srgbClr val="102AFF"/>
                </a:solidFill>
                <a:effectLst>
                  <a:glow rad="127000">
                    <a:schemeClr val="bg1"/>
                  </a:glow>
                </a:effectLst>
                <a:latin typeface="Arial" panose="020B0604020202020204" pitchFamily="34" charset="0"/>
              </a:rPr>
              <a:t> AND PARKINSON’S DISEASE </a:t>
            </a:r>
            <a:endParaRPr lang="en-US" sz="4000" b="1">
              <a:solidFill>
                <a:srgbClr val="102AFF"/>
              </a:solidFill>
              <a:effectLst>
                <a:glow rad="127000">
                  <a:schemeClr val="bg1"/>
                </a:glow>
              </a:effectLst>
            </a:endParaRPr>
          </a:p>
        </p:txBody>
      </p:sp>
      <p:sp>
        <p:nvSpPr>
          <p:cNvPr id="4" name="TextBox 3"/>
          <p:cNvSpPr txBox="1"/>
          <p:nvPr/>
        </p:nvSpPr>
        <p:spPr>
          <a:xfrm>
            <a:off x="6789271" y="3800327"/>
            <a:ext cx="5425749" cy="2308324"/>
          </a:xfrm>
          <a:prstGeom prst="rect">
            <a:avLst/>
          </a:prstGeom>
          <a:noFill/>
        </p:spPr>
        <p:txBody>
          <a:bodyPr wrap="square">
            <a:spAutoFit/>
          </a:bodyPr>
          <a:lstStyle/>
          <a:p>
            <a:pPr algn="ctr"/>
            <a:r>
              <a:rPr lang="en-MY" sz="2400">
                <a:effectLst>
                  <a:glow rad="127000">
                    <a:schemeClr val="bg1"/>
                  </a:glow>
                </a:effectLst>
              </a:rPr>
              <a:t>Thymoquinone protected cultured hippocampal and cortical neurons of embryos of Wistar rat brain against neurotoxicity and cytotoxicity induced by Alzheimer’s disease–specific amyloid beta (Alhebshi </a:t>
            </a:r>
            <a:r>
              <a:rPr lang="en-MY" sz="2400" i="1">
                <a:effectLst>
                  <a:glow rad="127000">
                    <a:schemeClr val="bg1"/>
                  </a:glow>
                </a:effectLst>
              </a:rPr>
              <a:t>et al</a:t>
            </a:r>
            <a:r>
              <a:rPr lang="en-MY" sz="2400">
                <a:effectLst>
                  <a:glow rad="127000">
                    <a:schemeClr val="bg1"/>
                  </a:glow>
                </a:effectLst>
              </a:rPr>
              <a:t>, 2013). </a:t>
            </a:r>
            <a:endParaRPr lang="en-MY" sz="2400">
              <a:effectLst>
                <a:glow rad="127000">
                  <a:schemeClr val="bg1"/>
                </a:glo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0" cy="5919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1732" y="1555746"/>
            <a:ext cx="10886739" cy="1446550"/>
          </a:xfrm>
          <a:prstGeom prst="rect">
            <a:avLst/>
          </a:prstGeom>
          <a:noFill/>
        </p:spPr>
        <p:txBody>
          <a:bodyPr wrap="square">
            <a:spAutoFit/>
          </a:bodyPr>
          <a:lstStyle/>
          <a:p>
            <a:r>
              <a:rPr lang="en-MY" sz="4400" b="1" i="1">
                <a:solidFill>
                  <a:srgbClr val="102AFF"/>
                </a:solidFill>
                <a:effectLst/>
              </a:rPr>
              <a:t>Nigella sativa </a:t>
            </a:r>
            <a:r>
              <a:rPr lang="en-MY" sz="4400" b="1">
                <a:solidFill>
                  <a:srgbClr val="102AFF"/>
                </a:solidFill>
                <a:effectLst/>
              </a:rPr>
              <a:t>in learning and memory impairments </a:t>
            </a:r>
            <a:endParaRPr lang="en-MY" sz="4400" b="1">
              <a:solidFill>
                <a:srgbClr val="102AFF"/>
              </a:solidFill>
            </a:endParaRPr>
          </a:p>
        </p:txBody>
      </p:sp>
      <p:sp>
        <p:nvSpPr>
          <p:cNvPr id="6" name="TextBox 5"/>
          <p:cNvSpPr txBox="1"/>
          <p:nvPr/>
        </p:nvSpPr>
        <p:spPr>
          <a:xfrm>
            <a:off x="748499" y="3288274"/>
            <a:ext cx="10886739" cy="3416320"/>
          </a:xfrm>
          <a:prstGeom prst="rect">
            <a:avLst/>
          </a:prstGeom>
          <a:noFill/>
        </p:spPr>
        <p:txBody>
          <a:bodyPr wrap="square">
            <a:spAutoFit/>
          </a:bodyPr>
          <a:lstStyle/>
          <a:p>
            <a:pPr marL="571500" indent="-571500">
              <a:buFont typeface="Wingdings" panose="05000000000000000000" pitchFamily="2" charset="2"/>
              <a:buChar char="v"/>
            </a:pPr>
            <a:r>
              <a:rPr lang="en-MY" sz="3600">
                <a:effectLst/>
              </a:rPr>
              <a:t>Many studies have been done to evaluate the effects of </a:t>
            </a:r>
            <a:r>
              <a:rPr lang="en-MY" sz="3600" i="1">
                <a:effectLst/>
              </a:rPr>
              <a:t>Nigella sativa </a:t>
            </a:r>
            <a:r>
              <a:rPr lang="en-MY" sz="3600">
                <a:effectLst/>
              </a:rPr>
              <a:t>on learning and memory. </a:t>
            </a:r>
            <a:endParaRPr lang="en-MY" sz="3600">
              <a:effectLst/>
            </a:endParaRPr>
          </a:p>
          <a:p>
            <a:pPr marL="571500" indent="-571500">
              <a:buFont typeface="Wingdings" panose="05000000000000000000" pitchFamily="2" charset="2"/>
              <a:buChar char="v"/>
            </a:pPr>
            <a:r>
              <a:rPr lang="en-MY" sz="3600">
                <a:effectLst/>
              </a:rPr>
              <a:t>Nigella sativa can improve learning and memory. </a:t>
            </a:r>
            <a:endParaRPr lang="en-MY" sz="3600">
              <a:effectLst/>
            </a:endParaRPr>
          </a:p>
          <a:p>
            <a:pPr marL="571500" indent="-571500">
              <a:buFont typeface="Wingdings" panose="05000000000000000000" pitchFamily="2" charset="2"/>
              <a:buChar char="v"/>
            </a:pPr>
            <a:r>
              <a:rPr lang="en-MY" sz="3600">
                <a:effectLst/>
              </a:rPr>
              <a:t>The proposed mechanism(s) for this effect are anti- inflammatory, antioxidant as well as anti- cholinesterase properties. </a:t>
            </a:r>
            <a:endParaRPr lang="en-MY" sz="5400"/>
          </a:p>
        </p:txBody>
      </p:sp>
      <p:sp>
        <p:nvSpPr>
          <p:cNvPr id="3" name="TextBox 10"/>
          <p:cNvSpPr txBox="1"/>
          <p:nvPr/>
        </p:nvSpPr>
        <p:spPr>
          <a:xfrm>
            <a:off x="3319780" y="365760"/>
            <a:ext cx="4790440" cy="1132840"/>
          </a:xfrm>
          <a:prstGeom prst="rect">
            <a:avLst/>
          </a:prstGeom>
          <a:noFill/>
        </p:spPr>
        <p:txBody>
          <a:bodyPr wrap="square" rtlCol="0" anchor="t" anchorCtr="0">
            <a:normAutofit/>
          </a:bodyPr>
          <a:p>
            <a:pPr algn="ctr"/>
            <a:r>
              <a:rPr lang="en-US" altLang="en-MY" sz="6600" b="1">
                <a:solidFill>
                  <a:srgbClr val="1809C3"/>
                </a:solidFill>
                <a:effectLst>
                  <a:glow rad="344803">
                    <a:schemeClr val="bg1"/>
                  </a:glow>
                </a:effectLst>
                <a:latin typeface="Arial Rounded MT Bold" panose="020F0704030504030204" pitchFamily="34" charset="77"/>
                <a:cs typeface="Bangla Sangam MN" panose="02000000000000000000" pitchFamily="2" charset="0"/>
              </a:rPr>
              <a:t>MIND</a:t>
            </a:r>
            <a:r>
              <a:rPr lang="en-US" altLang="en-MY" sz="6600" b="1" i="1">
                <a:solidFill>
                  <a:srgbClr val="1809C3"/>
                </a:solidFill>
                <a:effectLst>
                  <a:glow rad="344803">
                    <a:schemeClr val="bg1"/>
                  </a:glow>
                </a:effectLst>
                <a:latin typeface="Arial Rounded MT Bold" panose="020F0704030504030204" pitchFamily="34" charset="77"/>
                <a:cs typeface="Bangla Sangam MN" panose="02000000000000000000" pitchFamily="2" charset="0"/>
              </a:rPr>
              <a:t>plus</a:t>
            </a:r>
            <a:endParaRPr lang="en-US" altLang="en-MY" sz="6600" b="1" i="1">
              <a:solidFill>
                <a:srgbClr val="1809C3"/>
              </a:solidFill>
              <a:effectLst>
                <a:glow rad="344803">
                  <a:schemeClr val="bg1"/>
                </a:glow>
              </a:effectLst>
              <a:latin typeface="Arial Rounded MT Bold" panose="020F0704030504030204" pitchFamily="34" charset="77"/>
              <a:cs typeface="Bangla Sangam MN" panose="02000000000000000000" pitchFamily="2"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311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5854" y="2010628"/>
            <a:ext cx="10924390" cy="4030980"/>
          </a:xfrm>
          <a:prstGeom prst="rect">
            <a:avLst/>
          </a:prstGeom>
          <a:noFill/>
        </p:spPr>
        <p:txBody>
          <a:bodyPr wrap="square">
            <a:spAutoFit/>
          </a:bodyPr>
          <a:lstStyle/>
          <a:p>
            <a:r>
              <a:rPr lang="en-MY" sz="3200" b="1" i="1">
                <a:solidFill>
                  <a:srgbClr val="102AFF"/>
                </a:solidFill>
                <a:effectLst/>
              </a:rPr>
              <a:t>Nigella sativa</a:t>
            </a:r>
            <a:r>
              <a:rPr lang="en-MY" sz="3200" b="1">
                <a:solidFill>
                  <a:srgbClr val="102AFF"/>
                </a:solidFill>
                <a:effectLst/>
              </a:rPr>
              <a:t>, anxiety and depression </a:t>
            </a:r>
            <a:endParaRPr lang="en-MY" sz="3200" b="1">
              <a:solidFill>
                <a:srgbClr val="102AFF"/>
              </a:solidFill>
              <a:effectLst/>
            </a:endParaRPr>
          </a:p>
          <a:p>
            <a:endParaRPr lang="en-MY" sz="3200">
              <a:latin typeface="Times New Roman,Bold"/>
            </a:endParaRPr>
          </a:p>
          <a:p>
            <a:pPr marL="342900" indent="-342900">
              <a:buFont typeface="Wingdings" panose="05000000000000000000" pitchFamily="2" charset="2"/>
              <a:buChar char="v"/>
            </a:pPr>
            <a:r>
              <a:rPr lang="en-MY" sz="2400">
                <a:effectLst/>
              </a:rPr>
              <a:t>Depression is the second most common chronic disease throughout the world. </a:t>
            </a:r>
            <a:endParaRPr lang="en-MY" sz="2400">
              <a:effectLst/>
            </a:endParaRPr>
          </a:p>
          <a:p>
            <a:pPr marL="342900" indent="-342900">
              <a:buFont typeface="Wingdings" panose="05000000000000000000" pitchFamily="2" charset="2"/>
              <a:buChar char="v"/>
            </a:pPr>
            <a:r>
              <a:rPr lang="en-MY" sz="2400"/>
              <a:t>E</a:t>
            </a:r>
            <a:r>
              <a:rPr lang="en-MY" sz="2400">
                <a:effectLst/>
              </a:rPr>
              <a:t>stimated that about half of the patients are unaware of their disease or their disease is misdiagnosed</a:t>
            </a:r>
            <a:endParaRPr lang="en-MY" sz="2400">
              <a:effectLst/>
            </a:endParaRPr>
          </a:p>
          <a:p>
            <a:pPr marL="342900" indent="-342900">
              <a:buFont typeface="Wingdings" panose="05000000000000000000" pitchFamily="2" charset="2"/>
              <a:buChar char="v"/>
            </a:pPr>
            <a:r>
              <a:rPr lang="en-MY" sz="2400">
                <a:effectLst/>
              </a:rPr>
              <a:t>Anxiety is also a complicated disorder in human and animals which may lead to a wide range of problems in the central nervous system (CNS). </a:t>
            </a:r>
            <a:endParaRPr lang="en-MY" sz="2400">
              <a:effectLst/>
            </a:endParaRPr>
          </a:p>
          <a:p>
            <a:pPr marL="342900" indent="-342900">
              <a:buFont typeface="Wingdings" panose="05000000000000000000" pitchFamily="2" charset="2"/>
              <a:buChar char="v"/>
            </a:pPr>
            <a:r>
              <a:rPr lang="en-MY" sz="2400">
                <a:effectLst/>
              </a:rPr>
              <a:t>It has also been reported that anxiety affects one-eighth of the population and in severe forms it has debilitating effects on the quality of life </a:t>
            </a:r>
            <a:endParaRPr lang="en-MY" sz="2400">
              <a:effectLst/>
            </a:endParaRPr>
          </a:p>
        </p:txBody>
      </p:sp>
      <p:sp>
        <p:nvSpPr>
          <p:cNvPr id="2" name="TextBox 10"/>
          <p:cNvSpPr txBox="1"/>
          <p:nvPr/>
        </p:nvSpPr>
        <p:spPr>
          <a:xfrm>
            <a:off x="3514090" y="551180"/>
            <a:ext cx="4790440" cy="1132840"/>
          </a:xfrm>
          <a:prstGeom prst="rect">
            <a:avLst/>
          </a:prstGeom>
          <a:noFill/>
        </p:spPr>
        <p:txBody>
          <a:bodyPr wrap="square" rtlCol="0" anchor="t" anchorCtr="0">
            <a:normAutofit/>
          </a:bodyPr>
          <a:p>
            <a:pPr algn="ctr"/>
            <a:r>
              <a:rPr lang="en-US" altLang="en-MY" sz="6600" b="1">
                <a:solidFill>
                  <a:srgbClr val="1809C3"/>
                </a:solidFill>
                <a:effectLst>
                  <a:glow rad="344803">
                    <a:schemeClr val="bg1"/>
                  </a:glow>
                </a:effectLst>
                <a:latin typeface="Arial Rounded MT Bold" panose="020F0704030504030204" pitchFamily="34" charset="77"/>
                <a:cs typeface="Bangla Sangam MN" panose="02000000000000000000" pitchFamily="2" charset="0"/>
              </a:rPr>
              <a:t>MIND</a:t>
            </a:r>
            <a:r>
              <a:rPr lang="en-US" altLang="en-MY" sz="6600" b="1" i="1">
                <a:solidFill>
                  <a:srgbClr val="1809C3"/>
                </a:solidFill>
                <a:effectLst>
                  <a:glow rad="344803">
                    <a:schemeClr val="bg1"/>
                  </a:glow>
                </a:effectLst>
                <a:latin typeface="Arial Rounded MT Bold" panose="020F0704030504030204" pitchFamily="34" charset="77"/>
                <a:cs typeface="Bangla Sangam MN" panose="02000000000000000000" pitchFamily="2" charset="0"/>
              </a:rPr>
              <a:t>plus</a:t>
            </a:r>
            <a:endParaRPr lang="en-US" altLang="en-MY" sz="6600" b="1" i="1">
              <a:solidFill>
                <a:srgbClr val="1809C3"/>
              </a:solidFill>
              <a:effectLst>
                <a:glow rad="344803">
                  <a:schemeClr val="bg1"/>
                </a:glow>
              </a:effectLst>
              <a:latin typeface="Arial Rounded MT Bold" panose="020F0704030504030204" pitchFamily="34" charset="77"/>
              <a:cs typeface="Bangla Sangam MN" panose="02000000000000000000" pitchFamily="2"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31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56995" y="854710"/>
            <a:ext cx="9179560" cy="5400675"/>
          </a:xfrm>
          <a:prstGeom prst="rect">
            <a:avLst/>
          </a:prstGeom>
          <a:noFill/>
        </p:spPr>
        <p:txBody>
          <a:bodyPr wrap="square" rtlCol="0">
            <a:spAutoFit/>
          </a:bodyPr>
          <a:p>
            <a:pPr algn="ctr"/>
            <a:r>
              <a:rPr lang="en-US" sz="11500" b="1">
                <a:solidFill>
                  <a:srgbClr val="4045FC"/>
                </a:solidFill>
                <a:latin typeface="Artifakt Element Heavy" panose="020B0B03050000020004" charset="0"/>
                <a:cs typeface="Artifakt Element Heavy" panose="020B0B03050000020004" charset="0"/>
              </a:rPr>
              <a:t>MINDplus</a:t>
            </a:r>
            <a:endParaRPr lang="en-US" sz="11500" b="1">
              <a:latin typeface="Artifakt Element Heavy" panose="020B0B03050000020004" charset="0"/>
              <a:cs typeface="Artifakt Element Heavy" panose="020B0B03050000020004" charset="0"/>
            </a:endParaRPr>
          </a:p>
          <a:p>
            <a:pPr algn="ctr"/>
            <a:r>
              <a:rPr lang="en-US" sz="11500" b="1">
                <a:latin typeface="Artifakt Element Heavy" panose="020B0B03050000020004" charset="0"/>
                <a:cs typeface="Artifakt Element Heavy" panose="020B0B03050000020004" charset="0"/>
              </a:rPr>
              <a:t>&amp;</a:t>
            </a:r>
            <a:endParaRPr lang="en-US" sz="11500" b="1">
              <a:latin typeface="Artifakt Element Heavy" panose="020B0B03050000020004" charset="0"/>
              <a:cs typeface="Artifakt Element Heavy" panose="020B0B03050000020004" charset="0"/>
            </a:endParaRPr>
          </a:p>
          <a:p>
            <a:pPr algn="ctr"/>
            <a:r>
              <a:rPr lang="en-US" sz="11500" b="1">
                <a:solidFill>
                  <a:srgbClr val="FF0000"/>
                </a:solidFill>
                <a:latin typeface="Artifakt Element Heavy" panose="020B0B03050000020004" charset="0"/>
                <a:cs typeface="Artifakt Element Heavy" panose="020B0B03050000020004" charset="0"/>
              </a:rPr>
              <a:t>AUTISM</a:t>
            </a:r>
            <a:endParaRPr lang="en-US" sz="11500" b="1">
              <a:solidFill>
                <a:srgbClr val="FF0000"/>
              </a:solidFill>
              <a:latin typeface="Artifakt Element Heavy" panose="020B0B03050000020004" charset="0"/>
              <a:cs typeface="Artifakt Element Heavy" panose="020B0B03050000020004" charset="0"/>
            </a:endParaRPr>
          </a:p>
        </p:txBody>
      </p:sp>
      <p:sp>
        <p:nvSpPr>
          <p:cNvPr id="3" name="Text Box 2"/>
          <p:cNvSpPr txBox="1"/>
          <p:nvPr/>
        </p:nvSpPr>
        <p:spPr>
          <a:xfrm>
            <a:off x="7031990" y="2429510"/>
            <a:ext cx="3306445" cy="521970"/>
          </a:xfrm>
          <a:prstGeom prst="rect">
            <a:avLst/>
          </a:prstGeom>
          <a:noFill/>
        </p:spPr>
        <p:txBody>
          <a:bodyPr wrap="square" rtlCol="0">
            <a:spAutoFit/>
          </a:bodyPr>
          <a:p>
            <a:r>
              <a:rPr lang="en-US" sz="2800" b="1">
                <a:solidFill>
                  <a:schemeClr val="accent1">
                    <a:lumMod val="75000"/>
                  </a:schemeClr>
                </a:solidFill>
              </a:rPr>
              <a:t>Nigella sativa</a:t>
            </a:r>
            <a:endParaRPr lang="en-US" sz="2800" b="1">
              <a:solidFill>
                <a:schemeClr val="accent1">
                  <a:lumMod val="7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428" y="583310"/>
            <a:ext cx="11897761" cy="1107996"/>
          </a:xfrm>
          <a:prstGeom prst="rect">
            <a:avLst/>
          </a:prstGeom>
          <a:noFill/>
        </p:spPr>
        <p:txBody>
          <a:bodyPr wrap="square" rtlCol="0">
            <a:spAutoFit/>
          </a:bodyPr>
          <a:lstStyle/>
          <a:p>
            <a:pPr algn="ctr"/>
            <a:r>
              <a:rPr lang="en-US" sz="6600" b="1"/>
              <a:t>Why do we need </a:t>
            </a:r>
            <a:r>
              <a:rPr lang="en-US" sz="6600" b="1" i="1">
                <a:solidFill>
                  <a:srgbClr val="1B6C57"/>
                </a:solidFill>
              </a:rPr>
              <a:t>MINDplus</a:t>
            </a:r>
            <a:r>
              <a:rPr lang="en-US" sz="6600" b="1">
                <a:solidFill>
                  <a:srgbClr val="466D2E"/>
                </a:solidFill>
                <a:effectLst>
                  <a:glow rad="127000">
                    <a:schemeClr val="bg1"/>
                  </a:glow>
                </a:effectLst>
              </a:rPr>
              <a:t>?</a:t>
            </a:r>
            <a:endParaRPr lang="en-US" sz="6600" b="1">
              <a:solidFill>
                <a:srgbClr val="466D2E"/>
              </a:solidFill>
              <a:effectLst>
                <a:glow rad="127000">
                  <a:schemeClr val="bg1"/>
                </a:glow>
              </a:effectLst>
            </a:endParaRPr>
          </a:p>
        </p:txBody>
      </p:sp>
      <p:sp>
        <p:nvSpPr>
          <p:cNvPr id="8" name="TextBox 7"/>
          <p:cNvSpPr txBox="1"/>
          <p:nvPr/>
        </p:nvSpPr>
        <p:spPr>
          <a:xfrm>
            <a:off x="8404948" y="5689915"/>
            <a:ext cx="277640" cy="584775"/>
          </a:xfrm>
          <a:prstGeom prst="rect">
            <a:avLst/>
          </a:prstGeom>
          <a:noFill/>
        </p:spPr>
        <p:txBody>
          <a:bodyPr wrap="none" rtlCol="0">
            <a:spAutoFit/>
          </a:bodyPr>
          <a:lstStyle/>
          <a:p>
            <a:r>
              <a:rPr lang="en-US" sz="3200" b="1">
                <a:solidFill>
                  <a:srgbClr val="0C17FF"/>
                </a:solidFill>
              </a:rPr>
              <a:t> </a:t>
            </a:r>
            <a:endParaRPr lang="en-US" sz="3200" b="1">
              <a:solidFill>
                <a:srgbClr val="0C17FF"/>
              </a:solidFill>
            </a:endParaRPr>
          </a:p>
        </p:txBody>
      </p:sp>
      <p:sp>
        <p:nvSpPr>
          <p:cNvPr id="10" name="TextBox 9"/>
          <p:cNvSpPr txBox="1"/>
          <p:nvPr/>
        </p:nvSpPr>
        <p:spPr>
          <a:xfrm>
            <a:off x="2774240" y="5689915"/>
            <a:ext cx="5908348" cy="1323439"/>
          </a:xfrm>
          <a:prstGeom prst="rect">
            <a:avLst/>
          </a:prstGeom>
          <a:noFill/>
        </p:spPr>
        <p:txBody>
          <a:bodyPr wrap="square" rtlCol="0">
            <a:spAutoFit/>
          </a:bodyPr>
          <a:lstStyle/>
          <a:p>
            <a:pPr algn="ctr"/>
            <a:r>
              <a:rPr lang="en-US" sz="3200" b="1">
                <a:solidFill>
                  <a:srgbClr val="0C17FF"/>
                </a:solidFill>
              </a:rPr>
              <a:t>TAKE </a:t>
            </a:r>
            <a:r>
              <a:rPr lang="en-US" sz="3200" b="1" i="1">
                <a:solidFill>
                  <a:srgbClr val="0C17FF"/>
                </a:solidFill>
              </a:rPr>
              <a:t>MINDplus </a:t>
            </a:r>
            <a:r>
              <a:rPr lang="en-US" sz="3200" b="1">
                <a:solidFill>
                  <a:srgbClr val="0C17FF"/>
                </a:solidFill>
              </a:rPr>
              <a:t>EVERYDAY, </a:t>
            </a:r>
            <a:endParaRPr lang="en-US" sz="3200" b="1">
              <a:solidFill>
                <a:srgbClr val="0C17FF"/>
              </a:solidFill>
            </a:endParaRPr>
          </a:p>
          <a:p>
            <a:pPr algn="ctr"/>
            <a:r>
              <a:rPr lang="en-US" sz="3200" b="1">
                <a:solidFill>
                  <a:srgbClr val="0C17FF"/>
                </a:solidFill>
              </a:rPr>
              <a:t>YOU WILL BE PROTECTED</a:t>
            </a:r>
            <a:endParaRPr lang="en-US" sz="3200" b="1">
              <a:solidFill>
                <a:srgbClr val="0C17FF"/>
              </a:solidFill>
            </a:endParaRPr>
          </a:p>
          <a:p>
            <a:pPr algn="ctr"/>
            <a:r>
              <a:rPr lang="en-US" sz="1600" b="1">
                <a:solidFill>
                  <a:srgbClr val="0C17FF"/>
                </a:solidFill>
                <a:latin typeface="APPLE CHANCERY" panose="03020702040506060504" pitchFamily="66" charset="-79"/>
                <a:cs typeface="APPLE CHANCERY" panose="03020702040506060504" pitchFamily="66" charset="-79"/>
              </a:rPr>
              <a:t> </a:t>
            </a:r>
            <a:endParaRPr lang="en-US" sz="1600" b="1">
              <a:solidFill>
                <a:srgbClr val="0C17FF"/>
              </a:solidFill>
              <a:latin typeface="APPLE CHANCERY" panose="03020702040506060504" pitchFamily="66" charset="-79"/>
              <a:cs typeface="APPLE CHANCERY" panose="03020702040506060504" pitchFamily="66" charset="-79"/>
            </a:endParaRPr>
          </a:p>
        </p:txBody>
      </p:sp>
      <p:sp>
        <p:nvSpPr>
          <p:cNvPr id="4" name="TextBox 3"/>
          <p:cNvSpPr txBox="1"/>
          <p:nvPr/>
        </p:nvSpPr>
        <p:spPr>
          <a:xfrm>
            <a:off x="976393" y="2043988"/>
            <a:ext cx="10890371" cy="3538220"/>
          </a:xfrm>
          <a:prstGeom prst="rect">
            <a:avLst/>
          </a:prstGeom>
          <a:noFill/>
        </p:spPr>
        <p:txBody>
          <a:bodyPr wrap="square">
            <a:spAutoFit/>
          </a:bodyPr>
          <a:lstStyle/>
          <a:p>
            <a:pPr marL="457200" indent="-457200">
              <a:buFont typeface="Wingdings" panose="05000000000000000000" pitchFamily="2" charset="2"/>
              <a:buChar char="v"/>
            </a:pPr>
            <a:r>
              <a:rPr lang="en-US" sz="2800" b="1" i="1">
                <a:solidFill>
                  <a:srgbClr val="1B6C57"/>
                </a:solidFill>
              </a:rPr>
              <a:t>MINDplus </a:t>
            </a:r>
            <a:r>
              <a:rPr lang="en-US" sz="2800" b="1"/>
              <a:t>helps build strong immune system and can prevent damages or deterioration of the nervous system. </a:t>
            </a:r>
            <a:endParaRPr lang="en-US" sz="2800" b="1"/>
          </a:p>
          <a:p>
            <a:pPr marL="457200" indent="-457200">
              <a:buFont typeface="Wingdings" panose="05000000000000000000" pitchFamily="2" charset="2"/>
              <a:buChar char="v"/>
            </a:pPr>
            <a:r>
              <a:rPr lang="en-US" sz="2800" b="1" i="1">
                <a:solidFill>
                  <a:srgbClr val="1B6C57"/>
                </a:solidFill>
              </a:rPr>
              <a:t>MINDplus </a:t>
            </a:r>
            <a:r>
              <a:rPr lang="en-US" sz="2800" b="1"/>
              <a:t>has been shown to </a:t>
            </a:r>
            <a:r>
              <a:rPr lang="en-US" sz="2800" b="1">
                <a:solidFill>
                  <a:srgbClr val="FF0000"/>
                </a:solidFill>
              </a:rPr>
              <a:t>slow down nerve damage and oxidation </a:t>
            </a:r>
            <a:r>
              <a:rPr lang="en-US" sz="2800" b="1"/>
              <a:t>and to help in </a:t>
            </a:r>
            <a:r>
              <a:rPr lang="en-US" sz="2800" b="1">
                <a:solidFill>
                  <a:srgbClr val="FF0000"/>
                </a:solidFill>
              </a:rPr>
              <a:t>cognitive and brain function</a:t>
            </a:r>
            <a:r>
              <a:rPr lang="en-US" sz="2800" b="1"/>
              <a:t>.</a:t>
            </a:r>
            <a:endParaRPr lang="en-US" sz="2800" b="1"/>
          </a:p>
          <a:p>
            <a:pPr marL="457200" indent="-457200">
              <a:buFont typeface="Wingdings" panose="05000000000000000000" pitchFamily="2" charset="2"/>
              <a:buChar char="v"/>
            </a:pPr>
            <a:r>
              <a:rPr lang="en-US" sz="2800" b="1" i="1">
                <a:solidFill>
                  <a:srgbClr val="1B6C57"/>
                </a:solidFill>
              </a:rPr>
              <a:t>MINDplus  </a:t>
            </a:r>
            <a:r>
              <a:rPr lang="en-US" sz="2800" b="1"/>
              <a:t>contains Thymoquinone that can protect the liver from toxins and contaminants in the body.</a:t>
            </a:r>
            <a:endParaRPr lang="en-US" sz="2800" b="1"/>
          </a:p>
          <a:p>
            <a:pPr marL="457200" indent="-457200">
              <a:buFont typeface="Wingdings" panose="05000000000000000000" pitchFamily="2" charset="2"/>
              <a:buChar char="v"/>
            </a:pPr>
            <a:r>
              <a:rPr lang="en-US" sz="2800" b="1" i="1">
                <a:solidFill>
                  <a:srgbClr val="1B6C57"/>
                </a:solidFill>
              </a:rPr>
              <a:t>MINDplus </a:t>
            </a:r>
            <a:r>
              <a:rPr lang="en-US" sz="2800" b="1">
                <a:solidFill>
                  <a:srgbClr val="FF0000"/>
                </a:solidFill>
              </a:rPr>
              <a:t>is an energy booster as it improves liver metabolism, brain and lung functions</a:t>
            </a:r>
            <a:endParaRPr lang="en-US" sz="28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660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7733" y="825447"/>
            <a:ext cx="11412648" cy="5016758"/>
          </a:xfrm>
          <a:prstGeom prst="rect">
            <a:avLst/>
          </a:prstGeom>
          <a:noFill/>
        </p:spPr>
        <p:txBody>
          <a:bodyPr wrap="square">
            <a:spAutoFit/>
          </a:bodyPr>
          <a:p>
            <a:pPr algn="ctr"/>
            <a:r>
              <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rPr>
              <a:t> </a:t>
            </a:r>
            <a:endPar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endParaRPr>
          </a:p>
          <a:p>
            <a:pPr algn="ctr"/>
            <a:r>
              <a:rPr lang="en-US" sz="8000" b="1" i="1">
                <a:solidFill>
                  <a:schemeClr val="bg2"/>
                </a:solidFill>
                <a:effectLst>
                  <a:glow rad="127000">
                    <a:schemeClr val="tx1"/>
                  </a:glow>
                </a:effectLst>
              </a:rPr>
              <a:t>Nigella sativa </a:t>
            </a:r>
            <a:endParaRPr lang="en-US" sz="8000" b="1" i="1">
              <a:solidFill>
                <a:schemeClr val="bg2"/>
              </a:solidFill>
              <a:effectLst>
                <a:glow rad="127000">
                  <a:schemeClr val="tx1"/>
                </a:glow>
              </a:effectLst>
            </a:endParaRPr>
          </a:p>
          <a:p>
            <a:pPr algn="ctr"/>
            <a:r>
              <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rPr>
              <a:t>Medicine from the prophet (SAW)</a:t>
            </a:r>
            <a:endPar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endParaRPr>
          </a:p>
          <a:p>
            <a:pPr algn="ctr"/>
            <a:r>
              <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rPr>
              <a:t>Medicine of the past</a:t>
            </a:r>
            <a:endPar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endParaRPr>
          </a:p>
          <a:p>
            <a:pPr algn="ctr"/>
            <a:r>
              <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rPr>
              <a:t>Medicine of the present</a:t>
            </a:r>
            <a:endPar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endParaRPr>
          </a:p>
          <a:p>
            <a:pPr algn="ctr"/>
            <a:r>
              <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rPr>
              <a:t>Medicine for the future</a:t>
            </a:r>
            <a:endParaRPr lang="en-MY" sz="4800" b="1" dirty="0">
              <a:solidFill>
                <a:srgbClr val="C00000"/>
              </a:solidFill>
              <a:effectLst>
                <a:glow rad="88900">
                  <a:schemeClr val="bg1"/>
                </a:glow>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311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srcRect l="28232" t="34718" r="46012" b="30081"/>
          <a:stretch>
            <a:fillRect/>
          </a:stretch>
        </p:blipFill>
        <p:spPr>
          <a:xfrm>
            <a:off x="4090670" y="334645"/>
            <a:ext cx="4325620" cy="3325495"/>
          </a:xfrm>
          <a:prstGeom prst="rect">
            <a:avLst/>
          </a:prstGeom>
        </p:spPr>
      </p:pic>
      <p:sp>
        <p:nvSpPr>
          <p:cNvPr id="3" name="Text Box 2"/>
          <p:cNvSpPr txBox="1"/>
          <p:nvPr/>
        </p:nvSpPr>
        <p:spPr>
          <a:xfrm>
            <a:off x="602615" y="3618230"/>
            <a:ext cx="11302365" cy="706755"/>
          </a:xfrm>
          <a:prstGeom prst="rect">
            <a:avLst/>
          </a:prstGeom>
          <a:noFill/>
        </p:spPr>
        <p:txBody>
          <a:bodyPr wrap="square" rtlCol="0" anchor="t">
            <a:spAutoFit/>
          </a:bodyPr>
          <a:p>
            <a:r>
              <a:rPr lang="en-US" sz="4000">
                <a:solidFill>
                  <a:schemeClr val="accent1">
                    <a:lumMod val="75000"/>
                  </a:schemeClr>
                </a:solidFill>
                <a:latin typeface="Arial Black" panose="020B0A04020102020204" charset="0"/>
                <a:cs typeface="Arial Black" panose="020B0A04020102020204" charset="0"/>
              </a:rPr>
              <a:t>PENAWAR HERBAL MEDICINE SDN BHD</a:t>
            </a:r>
            <a:endParaRPr lang="en-US" sz="4000">
              <a:solidFill>
                <a:schemeClr val="accent1">
                  <a:lumMod val="75000"/>
                </a:schemeClr>
              </a:solidFill>
              <a:latin typeface="Arial Black" panose="020B0A04020102020204" charset="0"/>
              <a:cs typeface="Arial Black" panose="020B0A04020102020204" charset="0"/>
            </a:endParaRPr>
          </a:p>
        </p:txBody>
      </p:sp>
      <p:sp>
        <p:nvSpPr>
          <p:cNvPr id="4" name="Text Box 3"/>
          <p:cNvSpPr txBox="1"/>
          <p:nvPr/>
        </p:nvSpPr>
        <p:spPr>
          <a:xfrm>
            <a:off x="678815" y="4434205"/>
            <a:ext cx="11205210" cy="460375"/>
          </a:xfrm>
          <a:prstGeom prst="rect">
            <a:avLst/>
          </a:prstGeom>
          <a:noFill/>
        </p:spPr>
        <p:txBody>
          <a:bodyPr wrap="square" rtlCol="0" anchor="t">
            <a:spAutoFit/>
          </a:bodyPr>
          <a:p>
            <a:r>
              <a:rPr lang="en-US" sz="2400" b="1"/>
              <a:t>NO 29, JALAN SENA 1, TAMAN RINTING, 81750 MASAI, JOHOR, MALAYSIA</a:t>
            </a:r>
            <a:endParaRPr lang="en-US" sz="2400" b="1"/>
          </a:p>
        </p:txBody>
      </p:sp>
      <p:sp>
        <p:nvSpPr>
          <p:cNvPr id="5" name="Text Box 4"/>
          <p:cNvSpPr txBox="1"/>
          <p:nvPr/>
        </p:nvSpPr>
        <p:spPr>
          <a:xfrm>
            <a:off x="1472565" y="5583555"/>
            <a:ext cx="9627870" cy="768350"/>
          </a:xfrm>
          <a:prstGeom prst="rect">
            <a:avLst/>
          </a:prstGeom>
          <a:noFill/>
        </p:spPr>
        <p:txBody>
          <a:bodyPr wrap="square" rtlCol="0" anchor="t">
            <a:spAutoFit/>
          </a:bodyPr>
          <a:p>
            <a:r>
              <a:rPr lang="en-US" sz="4400" b="1">
                <a:solidFill>
                  <a:srgbClr val="4045FC"/>
                </a:solidFill>
              </a:rPr>
              <a:t>www.penawarherbalmedicine.com</a:t>
            </a:r>
            <a:endParaRPr lang="en-US" sz="4400" b="1">
              <a:solidFill>
                <a:srgbClr val="4045FC"/>
              </a:solidFill>
            </a:endParaRPr>
          </a:p>
        </p:txBody>
      </p:sp>
      <p:pic>
        <p:nvPicPr>
          <p:cNvPr id="35" name="Picture Placeholder 34" descr="sativaplus"/>
          <p:cNvPicPr>
            <a:picLocks noChangeAspect="1"/>
          </p:cNvPicPr>
          <p:nvPr/>
        </p:nvPicPr>
        <p:blipFill>
          <a:blip r:embed="rId3"/>
          <a:srcRect l="11355" r="13451"/>
          <a:stretch>
            <a:fillRect/>
          </a:stretch>
        </p:blipFill>
        <p:spPr>
          <a:xfrm rot="5400000">
            <a:off x="981710" y="457200"/>
            <a:ext cx="3040380" cy="2390775"/>
          </a:xfrm>
          <a:prstGeom prst="rect">
            <a:avLst/>
          </a:prstGeom>
        </p:spPr>
      </p:pic>
      <p:sp>
        <p:nvSpPr>
          <p:cNvPr id="36" name="TextBox 10"/>
          <p:cNvSpPr txBox="1"/>
          <p:nvPr/>
        </p:nvSpPr>
        <p:spPr>
          <a:xfrm>
            <a:off x="0" y="2354580"/>
            <a:ext cx="5379720" cy="1099820"/>
          </a:xfrm>
          <a:prstGeom prst="rect">
            <a:avLst/>
          </a:prstGeom>
          <a:noFill/>
        </p:spPr>
        <p:txBody>
          <a:bodyPr wrap="square" rtlCol="0" anchor="t" anchorCtr="0">
            <a:normAutofit/>
          </a:bodyPr>
          <a:p>
            <a:pPr algn="ctr"/>
            <a:r>
              <a:rPr lang="en-MY" sz="6000" b="1">
                <a:solidFill>
                  <a:srgbClr val="10853F"/>
                </a:solidFill>
                <a:effectLst>
                  <a:glow rad="344803">
                    <a:schemeClr val="bg1"/>
                  </a:glow>
                </a:effectLst>
                <a:latin typeface="Arial Rounded MT Bold" panose="020F0704030504030204" pitchFamily="34" charset="77"/>
                <a:cs typeface="Arial" panose="020B0604020202020204" pitchFamily="34" charset="0"/>
              </a:rPr>
              <a:t>SATIVA</a:t>
            </a:r>
            <a:r>
              <a:rPr lang="en-MY" sz="4800" b="1" i="1">
                <a:solidFill>
                  <a:srgbClr val="10853F"/>
                </a:solidFill>
                <a:effectLst>
                  <a:glow rad="344803">
                    <a:schemeClr val="bg1"/>
                  </a:glow>
                </a:effectLst>
                <a:latin typeface="Arial Rounded MT Bold" panose="020F0704030504030204" pitchFamily="34" charset="77"/>
                <a:cs typeface="Bangla Sangam MN" panose="02000000000000000000" pitchFamily="2" charset="0"/>
              </a:rPr>
              <a:t>plus</a:t>
            </a:r>
            <a:r>
              <a:rPr lang="en-MY" sz="6000" b="1" i="1">
                <a:solidFill>
                  <a:srgbClr val="1809C3"/>
                </a:solidFill>
                <a:effectLst>
                  <a:glow rad="344803">
                    <a:schemeClr val="bg1"/>
                  </a:glow>
                </a:effectLst>
                <a:latin typeface="Arial Rounded MT Bold" panose="020F0704030504030204" pitchFamily="34" charset="77"/>
                <a:cs typeface="Bangla Sangam MN" panose="02000000000000000000" pitchFamily="2" charset="0"/>
              </a:rPr>
              <a:t> </a:t>
            </a:r>
            <a:endParaRPr lang="en-MY" sz="6000" b="1" i="1">
              <a:solidFill>
                <a:srgbClr val="1809C3"/>
              </a:solidFill>
              <a:effectLst>
                <a:glow rad="344803">
                  <a:schemeClr val="bg1"/>
                </a:glow>
              </a:effectLst>
              <a:latin typeface="Arial Rounded MT Bold" panose="020F0704030504030204" pitchFamily="34" charset="77"/>
              <a:cs typeface="Bangla Sangam MN" panose="02000000000000000000" pitchFamily="2" charset="0"/>
            </a:endParaRPr>
          </a:p>
        </p:txBody>
      </p:sp>
      <p:pic>
        <p:nvPicPr>
          <p:cNvPr id="8" name="Picture Placeholder 1" descr="3"/>
          <p:cNvPicPr>
            <a:picLocks noChangeAspect="1"/>
          </p:cNvPicPr>
          <p:nvPr/>
        </p:nvPicPr>
        <p:blipFill>
          <a:blip r:embed="rId4"/>
          <a:stretch>
            <a:fillRect/>
          </a:stretch>
        </p:blipFill>
        <p:spPr>
          <a:xfrm>
            <a:off x="8985885" y="132715"/>
            <a:ext cx="1760855" cy="3131185"/>
          </a:xfrm>
          <a:prstGeom prst="rect">
            <a:avLst/>
          </a:prstGeom>
        </p:spPr>
      </p:pic>
      <p:sp>
        <p:nvSpPr>
          <p:cNvPr id="6" name="TextBox 10"/>
          <p:cNvSpPr txBox="1"/>
          <p:nvPr/>
        </p:nvSpPr>
        <p:spPr>
          <a:xfrm>
            <a:off x="7329805" y="2321560"/>
            <a:ext cx="4790440" cy="1132840"/>
          </a:xfrm>
          <a:prstGeom prst="rect">
            <a:avLst/>
          </a:prstGeom>
          <a:noFill/>
        </p:spPr>
        <p:txBody>
          <a:bodyPr wrap="square" rtlCol="0" anchor="t" anchorCtr="0">
            <a:normAutofit/>
          </a:bodyPr>
          <a:p>
            <a:pPr algn="ctr"/>
            <a:r>
              <a:rPr lang="en-US" altLang="en-MY" sz="6000" b="1">
                <a:solidFill>
                  <a:srgbClr val="1809C3"/>
                </a:solidFill>
                <a:effectLst>
                  <a:glow rad="344803">
                    <a:schemeClr val="bg1"/>
                  </a:glow>
                </a:effectLst>
                <a:latin typeface="Arial Rounded MT Bold" panose="020F0704030504030204" pitchFamily="34" charset="77"/>
                <a:cs typeface="Bangla Sangam MN" panose="02000000000000000000" pitchFamily="2" charset="0"/>
              </a:rPr>
              <a:t>MIND</a:t>
            </a:r>
            <a:r>
              <a:rPr lang="en-US" altLang="en-MY" sz="6000" b="1" i="1">
                <a:solidFill>
                  <a:srgbClr val="1809C3"/>
                </a:solidFill>
                <a:effectLst>
                  <a:glow rad="344803">
                    <a:schemeClr val="bg1"/>
                  </a:glow>
                </a:effectLst>
                <a:latin typeface="Arial Rounded MT Bold" panose="020F0704030504030204" pitchFamily="34" charset="77"/>
                <a:cs typeface="Bangla Sangam MN" panose="02000000000000000000" pitchFamily="2" charset="0"/>
              </a:rPr>
              <a:t>plus</a:t>
            </a:r>
            <a:endParaRPr lang="en-US" altLang="en-MY" sz="6000" b="1" i="1">
              <a:solidFill>
                <a:srgbClr val="1809C3"/>
              </a:solidFill>
              <a:effectLst>
                <a:glow rad="344803">
                  <a:schemeClr val="bg1"/>
                </a:glow>
              </a:effectLst>
              <a:latin typeface="Arial Rounded MT Bold" panose="020F0704030504030204" pitchFamily="34" charset="77"/>
              <a:cs typeface="Bangla Sangam MN"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a:xfrm>
            <a:off x="7905750" y="2114550"/>
            <a:ext cx="5064125" cy="5064125"/>
          </a:xfrm>
          <a:prstGeom prst="ellipse">
            <a:avLst/>
          </a:prstGeom>
          <a:noFill/>
          <a:ln>
            <a:solidFill>
              <a:schemeClr val="accent4">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9871075" y="-933450"/>
            <a:ext cx="2819400" cy="2819400"/>
          </a:xfrm>
          <a:prstGeom prst="ellipse">
            <a:avLst/>
          </a:prstGeom>
          <a:noFill/>
          <a:ln>
            <a:solidFill>
              <a:schemeClr val="accent4">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占位符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63457" y="5292116"/>
            <a:ext cx="448329" cy="448330"/>
          </a:xfrm>
          <a:prstGeom prst="rect">
            <a:avLst/>
          </a:prstGeom>
        </p:spPr>
      </p:pic>
      <p:sp>
        <p:nvSpPr>
          <p:cNvPr id="21" name="Text Box 20"/>
          <p:cNvSpPr txBox="1"/>
          <p:nvPr/>
        </p:nvSpPr>
        <p:spPr>
          <a:xfrm>
            <a:off x="724535" y="3028315"/>
            <a:ext cx="5939155" cy="1568450"/>
          </a:xfrm>
          <a:prstGeom prst="rect">
            <a:avLst/>
          </a:prstGeom>
          <a:noFill/>
        </p:spPr>
        <p:txBody>
          <a:bodyPr wrap="square" rtlCol="0" anchor="t">
            <a:spAutoFit/>
          </a:bodyPr>
          <a:p>
            <a:r>
              <a:rPr lang="en-US" sz="2400"/>
              <a:t>Formulasi  </a:t>
            </a:r>
            <a:r>
              <a:rPr lang="en-US" sz="2400" b="1">
                <a:solidFill>
                  <a:srgbClr val="00B050"/>
                </a:solidFill>
              </a:rPr>
              <a:t>SATIVAplus</a:t>
            </a:r>
            <a:r>
              <a:rPr lang="en-US" sz="2400"/>
              <a:t> terdiri daripada</a:t>
            </a:r>
            <a:endParaRPr lang="en-US" sz="2400"/>
          </a:p>
          <a:p>
            <a:r>
              <a:rPr lang="en-US" sz="2400"/>
              <a:t>Habbatus Sauda (Nigella sativa),</a:t>
            </a:r>
            <a:endParaRPr lang="en-US" sz="2400"/>
          </a:p>
          <a:p>
            <a:r>
              <a:rPr lang="en-US" sz="2400"/>
              <a:t>Vitamin D, Zinc, Magnesium</a:t>
            </a:r>
            <a:endParaRPr lang="en-US" sz="2400"/>
          </a:p>
          <a:p>
            <a:r>
              <a:rPr lang="en-US" sz="2400"/>
              <a:t>dan Monk Fruit. </a:t>
            </a:r>
            <a:endParaRPr lang="en-US" sz="2400"/>
          </a:p>
        </p:txBody>
      </p:sp>
      <p:sp>
        <p:nvSpPr>
          <p:cNvPr id="26" name="Text Box 25"/>
          <p:cNvSpPr txBox="1"/>
          <p:nvPr/>
        </p:nvSpPr>
        <p:spPr>
          <a:xfrm>
            <a:off x="724535" y="1948815"/>
            <a:ext cx="4885055" cy="829945"/>
          </a:xfrm>
          <a:prstGeom prst="rect">
            <a:avLst/>
          </a:prstGeom>
          <a:noFill/>
        </p:spPr>
        <p:txBody>
          <a:bodyPr wrap="square" rtlCol="0">
            <a:spAutoFit/>
          </a:bodyPr>
          <a:p>
            <a:r>
              <a:rPr lang="en-US" sz="2400">
                <a:sym typeface="+mn-ea"/>
              </a:rPr>
              <a:t>Nama saintifik Habbatus Sauda adalah </a:t>
            </a:r>
            <a:r>
              <a:rPr lang="en-US" sz="2400">
                <a:gradFill>
                  <a:gsLst>
                    <a:gs pos="0">
                      <a:srgbClr val="FE4444"/>
                    </a:gs>
                    <a:gs pos="100000">
                      <a:srgbClr val="832B2B"/>
                    </a:gs>
                  </a:gsLst>
                  <a:lin scaled="0"/>
                </a:gradFill>
                <a:sym typeface="+mn-ea"/>
              </a:rPr>
              <a:t>Nigella sativa</a:t>
            </a:r>
            <a:endParaRPr lang="en-US" sz="2400">
              <a:gradFill>
                <a:gsLst>
                  <a:gs pos="0">
                    <a:srgbClr val="FE4444"/>
                  </a:gs>
                  <a:gs pos="100000">
                    <a:srgbClr val="832B2B"/>
                  </a:gs>
                </a:gsLst>
                <a:lin scaled="0"/>
              </a:gradFill>
              <a:sym typeface="+mn-ea"/>
            </a:endParaRPr>
          </a:p>
        </p:txBody>
      </p:sp>
      <p:sp>
        <p:nvSpPr>
          <p:cNvPr id="27" name="Text Box 26"/>
          <p:cNvSpPr txBox="1"/>
          <p:nvPr/>
        </p:nvSpPr>
        <p:spPr>
          <a:xfrm>
            <a:off x="724535" y="711200"/>
            <a:ext cx="7542530" cy="1076325"/>
          </a:xfrm>
          <a:prstGeom prst="rect">
            <a:avLst/>
          </a:prstGeom>
          <a:noFill/>
        </p:spPr>
        <p:txBody>
          <a:bodyPr wrap="square" rtlCol="0">
            <a:spAutoFit/>
          </a:bodyPr>
          <a:p>
            <a:r>
              <a:rPr lang="en-US" sz="3200" b="1">
                <a:gradFill>
                  <a:gsLst>
                    <a:gs pos="0">
                      <a:srgbClr val="012D86"/>
                    </a:gs>
                    <a:gs pos="100000">
                      <a:srgbClr val="0E2557"/>
                    </a:gs>
                  </a:gsLst>
                  <a:lin scaled="0"/>
                </a:gradFill>
              </a:rPr>
              <a:t>Habbatus Sauda</a:t>
            </a:r>
            <a:r>
              <a:rPr lang="en-US" sz="3200"/>
              <a:t> Mengandungi</a:t>
            </a:r>
            <a:endParaRPr lang="en-US" sz="3200"/>
          </a:p>
          <a:p>
            <a:r>
              <a:rPr lang="en-US" sz="3200">
                <a:solidFill>
                  <a:srgbClr val="FF0000"/>
                </a:solidFill>
              </a:rPr>
              <a:t>Thymoquinone</a:t>
            </a:r>
            <a:endParaRPr lang="en-US" sz="3200">
              <a:solidFill>
                <a:srgbClr val="FF0000"/>
              </a:solidFill>
            </a:endParaRPr>
          </a:p>
        </p:txBody>
      </p:sp>
      <p:sp>
        <p:nvSpPr>
          <p:cNvPr id="28" name="椭圆 13"/>
          <p:cNvSpPr/>
          <p:nvPr/>
        </p:nvSpPr>
        <p:spPr>
          <a:xfrm>
            <a:off x="5478145" y="338455"/>
            <a:ext cx="2819400" cy="2819400"/>
          </a:xfrm>
          <a:prstGeom prst="ellipse">
            <a:avLst/>
          </a:prstGeom>
          <a:noFill/>
          <a:ln>
            <a:solidFill>
              <a:schemeClr val="accent4">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9" name="椭圆 13"/>
          <p:cNvSpPr/>
          <p:nvPr/>
        </p:nvSpPr>
        <p:spPr>
          <a:xfrm>
            <a:off x="6600190" y="1644015"/>
            <a:ext cx="2819400" cy="2819400"/>
          </a:xfrm>
          <a:prstGeom prst="ellipse">
            <a:avLst/>
          </a:prstGeom>
          <a:noFill/>
          <a:ln>
            <a:solidFill>
              <a:schemeClr val="accent4">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30" name="椭圆 13"/>
          <p:cNvSpPr/>
          <p:nvPr/>
        </p:nvSpPr>
        <p:spPr>
          <a:xfrm>
            <a:off x="5447665" y="3357245"/>
            <a:ext cx="2819400" cy="2819400"/>
          </a:xfrm>
          <a:prstGeom prst="ellipse">
            <a:avLst/>
          </a:prstGeom>
          <a:noFill/>
          <a:ln>
            <a:solidFill>
              <a:schemeClr val="accent4">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pic>
        <p:nvPicPr>
          <p:cNvPr id="17" name="Picture Placeholder 16"/>
          <p:cNvPicPr>
            <a:picLocks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6358255" y="338455"/>
            <a:ext cx="8159115" cy="6821805"/>
          </a:xfrm>
          <a:prstGeom prst="ellipse">
            <a:avLst/>
          </a:prstGeom>
          <a:ln>
            <a:noFill/>
          </a:ln>
          <a:effectLst>
            <a:softEdge rad="112500"/>
          </a:effectLst>
        </p:spPr>
      </p:pic>
      <p:sp>
        <p:nvSpPr>
          <p:cNvPr id="31" name="Text Box 30"/>
          <p:cNvSpPr txBox="1"/>
          <p:nvPr/>
        </p:nvSpPr>
        <p:spPr>
          <a:xfrm>
            <a:off x="724535" y="4846320"/>
            <a:ext cx="5966460" cy="1198880"/>
          </a:xfrm>
          <a:prstGeom prst="rect">
            <a:avLst/>
          </a:prstGeom>
          <a:noFill/>
        </p:spPr>
        <p:txBody>
          <a:bodyPr wrap="square" rtlCol="0" anchor="t">
            <a:spAutoFit/>
          </a:bodyPr>
          <a:p>
            <a:r>
              <a:rPr lang="en-US" sz="2400"/>
              <a:t>Berdaftar sebagai Produk Makanan </a:t>
            </a:r>
            <a:endParaRPr lang="en-US" sz="2400"/>
          </a:p>
          <a:p>
            <a:r>
              <a:rPr lang="en-US" sz="2400"/>
              <a:t>Kesihatan oleh Kementerian Kesihatan</a:t>
            </a:r>
            <a:endParaRPr lang="en-US" sz="2400"/>
          </a:p>
          <a:p>
            <a:r>
              <a:rPr lang="en-US" sz="2400"/>
              <a:t>Malaysia</a:t>
            </a:r>
            <a:endParaRPr 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240"/>
            <a:ext cx="12094210" cy="6857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p:cNvSpPr txBox="1"/>
          <p:nvPr/>
        </p:nvSpPr>
        <p:spPr>
          <a:xfrm>
            <a:off x="5874509" y="-15367"/>
            <a:ext cx="6194323" cy="7109639"/>
          </a:xfrm>
          <a:prstGeom prst="rect">
            <a:avLst/>
          </a:prstGeom>
          <a:noFill/>
        </p:spPr>
        <p:txBody>
          <a:bodyPr wrap="square">
            <a:spAutoFit/>
          </a:bodyPr>
          <a:p>
            <a:endParaRPr lang="en-MY" sz="2800" b="1" dirty="0">
              <a:effectLst>
                <a:glow rad="127000">
                  <a:srgbClr val="9AFFFB">
                    <a:alpha val="44221"/>
                  </a:srgbClr>
                </a:glow>
              </a:effectLst>
              <a:latin typeface="Arial" panose="020B0604020202020204" pitchFamily="34" charset="0"/>
              <a:cs typeface="Arial" panose="020B0604020202020204" pitchFamily="34" charset="0"/>
            </a:endParaRPr>
          </a:p>
          <a:p>
            <a:pPr algn="ctr"/>
            <a:r>
              <a:rPr lang="en-MY" sz="2800" b="1" i="1"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Nigella sativa</a:t>
            </a:r>
            <a:r>
              <a:rPr lang="en-MY" sz="28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 possesses the following activities and helps in these conditions:</a:t>
            </a:r>
            <a:endParaRPr lang="en-MY" sz="28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antioxidant, </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constipation,</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anti-inflammatory, </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antiviral,  </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immunomodulatory  </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anticoagulant</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Antihypertensive</a:t>
            </a:r>
            <a:endParaRPr lang="en-MY" sz="3200" b="1"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D</a:t>
            </a:r>
            <a:r>
              <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iabetis</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Anticholesterol</a:t>
            </a:r>
            <a:endParaRPr lang="en-MY" sz="3200" b="1"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pPr algn="ctr"/>
            <a:r>
              <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rPr>
              <a:t>Gout. </a:t>
            </a:r>
            <a:endParaRPr lang="en-MY" sz="3200" b="1" i="0" dirty="0">
              <a:solidFill>
                <a:srgbClr val="001295"/>
              </a:solidFill>
              <a:effectLst>
                <a:glow rad="127000">
                  <a:schemeClr val="bg1">
                    <a:alpha val="44000"/>
                  </a:schemeClr>
                </a:glow>
              </a:effectLst>
              <a:latin typeface="Arial" panose="020B0604020202020204" pitchFamily="34" charset="0"/>
              <a:cs typeface="Arial" panose="020B0604020202020204" pitchFamily="34" charset="0"/>
            </a:endParaRPr>
          </a:p>
          <a:p>
            <a:endParaRPr lang="en-MY" sz="2400" b="1" dirty="0">
              <a:effectLst>
                <a:glow rad="127000">
                  <a:srgbClr val="9AFFFB">
                    <a:alpha val="44221"/>
                  </a:srgbClr>
                </a:glow>
              </a:effectLst>
              <a:latin typeface="Arial" panose="020B0604020202020204" pitchFamily="34" charset="0"/>
              <a:cs typeface="Arial" panose="020B0604020202020204" pitchFamily="34" charset="0"/>
            </a:endParaRPr>
          </a:p>
        </p:txBody>
      </p:sp>
      <p:pic>
        <p:nvPicPr>
          <p:cNvPr id="5" name="Picture 4" descr="Thymoquninone Chemical Structure"/>
          <p:cNvPicPr>
            <a:picLocks noChangeAspect="1" noChangeArrowheads="1"/>
          </p:cNvPicPr>
          <p:nvPr/>
        </p:nvPicPr>
        <p:blipFill>
          <a:blip r:embed="rId2" r:link="rId3">
            <a:alphaModFix amt="51000"/>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83400" y="2055462"/>
            <a:ext cx="5107710" cy="37975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p:cNvSpPr txBox="1"/>
          <p:nvPr/>
        </p:nvSpPr>
        <p:spPr>
          <a:xfrm>
            <a:off x="1374611" y="5853017"/>
            <a:ext cx="3490250" cy="646331"/>
          </a:xfrm>
          <a:prstGeom prst="rect">
            <a:avLst/>
          </a:prstGeom>
          <a:noFill/>
        </p:spPr>
        <p:txBody>
          <a:bodyPr wrap="square">
            <a:spAutoFit/>
          </a:bodyPr>
          <a:p>
            <a:r>
              <a:rPr lang="en-MY" sz="3600" b="1" dirty="0">
                <a:solidFill>
                  <a:srgbClr val="1A30F2"/>
                </a:solidFill>
                <a:effectLst/>
                <a:latin typeface="Calibri" panose="020F0502020204030204" charset="0"/>
                <a:ea typeface="Times New Roman" panose="02020603050405020304" pitchFamily="18" charset="0"/>
              </a:rPr>
              <a:t>Thymoquinone</a:t>
            </a:r>
            <a:endParaRPr lang="en-MY" sz="1600" b="1" dirty="0">
              <a:solidFill>
                <a:srgbClr val="1A30F2"/>
              </a:solidFill>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215205" y="363892"/>
            <a:ext cx="5275905" cy="1569660"/>
          </a:xfrm>
          <a:prstGeom prst="rect">
            <a:avLst/>
          </a:prstGeom>
          <a:noFill/>
        </p:spPr>
        <p:txBody>
          <a:bodyPr wrap="square">
            <a:spAutoFit/>
          </a:bodyPr>
          <a:p>
            <a:pPr algn="ctr"/>
            <a:r>
              <a:rPr lang="en-MY" sz="3200" b="1" i="0" dirty="0">
                <a:solidFill>
                  <a:srgbClr val="001295"/>
                </a:solidFill>
                <a:effectLst>
                  <a:glow rad="127000">
                    <a:schemeClr val="bg1"/>
                  </a:glow>
                </a:effectLst>
                <a:latin typeface="Arial" panose="020B0604020202020204" pitchFamily="34" charset="0"/>
                <a:cs typeface="Arial" panose="020B0604020202020204" pitchFamily="34" charset="0"/>
              </a:rPr>
              <a:t>Thymoquinone, the main active ingredient of </a:t>
            </a:r>
            <a:r>
              <a:rPr lang="en-MY" sz="3200" b="1" i="1" dirty="0">
                <a:solidFill>
                  <a:srgbClr val="001295"/>
                </a:solidFill>
                <a:effectLst>
                  <a:glow rad="127000">
                    <a:schemeClr val="bg1"/>
                  </a:glow>
                </a:effectLst>
                <a:latin typeface="Arial" panose="020B0604020202020204" pitchFamily="34" charset="0"/>
                <a:cs typeface="Arial" panose="020B0604020202020204" pitchFamily="34" charset="0"/>
              </a:rPr>
              <a:t>Nigella sativa</a:t>
            </a:r>
            <a:r>
              <a:rPr lang="en-MY" sz="3200" b="1" dirty="0">
                <a:solidFill>
                  <a:srgbClr val="001295"/>
                </a:solidFill>
                <a:effectLst>
                  <a:glow rad="127000">
                    <a:schemeClr val="bg1"/>
                  </a:glow>
                </a:effectLst>
                <a:latin typeface="Arial" panose="020B0604020202020204" pitchFamily="34" charset="0"/>
                <a:cs typeface="Arial" panose="020B0604020202020204" pitchFamily="34" charset="0"/>
              </a:rPr>
              <a:t>.</a:t>
            </a:r>
            <a:r>
              <a:rPr lang="en-MY" sz="3200" b="1" i="0" dirty="0">
                <a:solidFill>
                  <a:srgbClr val="001295"/>
                </a:solidFill>
                <a:effectLst>
                  <a:glow rad="127000">
                    <a:schemeClr val="bg1"/>
                  </a:glow>
                </a:effectLst>
                <a:latin typeface="Arial" panose="020B0604020202020204" pitchFamily="34" charset="0"/>
                <a:cs typeface="Arial" panose="020B0604020202020204" pitchFamily="34" charset="0"/>
              </a:rPr>
              <a:t> </a:t>
            </a:r>
            <a:endParaRPr lang="en-US" sz="3200">
              <a:solidFill>
                <a:srgbClr val="001295"/>
              </a:solidFill>
              <a:effectLst>
                <a:glow rad="127000">
                  <a:schemeClr val="bg1"/>
                </a:glow>
              </a:effectLst>
            </a:endParaRPr>
          </a:p>
        </p:txBody>
      </p:sp>
      <p:sp>
        <p:nvSpPr>
          <p:cNvPr id="10" name="Text Box 9"/>
          <p:cNvSpPr txBox="1"/>
          <p:nvPr/>
        </p:nvSpPr>
        <p:spPr>
          <a:xfrm>
            <a:off x="3315970" y="80010"/>
            <a:ext cx="309880" cy="368300"/>
          </a:xfrm>
          <a:prstGeom prst="rect">
            <a:avLst/>
          </a:prstGeom>
          <a:noFill/>
        </p:spPr>
        <p:txBody>
          <a:bodyPr wrap="none" rtlCol="0">
            <a:spAutoFit/>
          </a:bodyPr>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p:cNvPicPr>
            <a:picLocks noChangeAspect="1"/>
          </p:cNvPicPr>
          <p:nvPr>
            <p:ph type="pic" sz="quarter" idx="10"/>
          </p:nvPr>
        </p:nvPicPr>
        <p:blipFill>
          <a:blip r:embed="rId2"/>
          <a:srcRect l="42138" t="18805" r="23786" b="4837"/>
          <a:stretch>
            <a:fillRect/>
          </a:stretch>
        </p:blipFill>
        <p:spPr>
          <a:xfrm>
            <a:off x="3152140" y="83185"/>
            <a:ext cx="5197475" cy="65506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Placeholder 13"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094210" cy="68573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p:cNvPicPr>
            <a:picLocks noChangeAspect="1"/>
          </p:cNvPicPr>
          <p:nvPr>
            <p:ph type="pic" sz="quarter" idx="10"/>
          </p:nvPr>
        </p:nvPicPr>
        <p:blipFill>
          <a:blip r:embed="rId2"/>
          <a:srcRect l="42086" t="18792" r="23824" b="4775"/>
          <a:stretch>
            <a:fillRect/>
          </a:stretch>
        </p:blipFill>
        <p:spPr>
          <a:xfrm>
            <a:off x="3158490" y="67945"/>
            <a:ext cx="5314950" cy="6703060"/>
          </a:xfrm>
          <a:prstGeom prst="rect">
            <a:avLst/>
          </a:prstGeom>
        </p:spPr>
      </p:pic>
      <p:cxnSp>
        <p:nvCxnSpPr>
          <p:cNvPr id="4" name="Straight Connector 3"/>
          <p:cNvCxnSpPr/>
          <p:nvPr/>
        </p:nvCxnSpPr>
        <p:spPr>
          <a:xfrm>
            <a:off x="3143885" y="2099310"/>
            <a:ext cx="10160" cy="2032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2"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0292" y="1866245"/>
            <a:ext cx="10771415" cy="4246245"/>
          </a:xfrm>
          <a:prstGeom prst="rect">
            <a:avLst/>
          </a:prstGeom>
          <a:noFill/>
        </p:spPr>
        <p:txBody>
          <a:bodyPr wrap="square">
            <a:spAutoFit/>
          </a:bodyPr>
          <a:p>
            <a:endParaRPr lang="en-MY" sz="2800" b="1" dirty="0" err="1">
              <a:solidFill>
                <a:srgbClr val="148469"/>
              </a:solidFill>
              <a:effectLst>
                <a:glow rad="127000">
                  <a:schemeClr val="bg1"/>
                </a:glow>
              </a:effectLst>
              <a:latin typeface="Arial" panose="020B0604020202020204" pitchFamily="34" charset="0"/>
              <a:ea typeface="Times New Roman" panose="02020603050405020304" pitchFamily="18" charset="0"/>
            </a:endParaRPr>
          </a:p>
          <a:p>
            <a:r>
              <a:rPr lang="en-MY" sz="2800" b="1">
                <a:effectLst>
                  <a:glow rad="127000">
                    <a:schemeClr val="bg1"/>
                  </a:glow>
                </a:effectLst>
                <a:latin typeface="Arial" panose="020B0604020202020204" pitchFamily="34" charset="0"/>
                <a:ea typeface="Times New Roman" panose="02020603050405020304" pitchFamily="18" charset="0"/>
              </a:rPr>
              <a:t>Keradangan mempunyai kesan yang sangat ketara pada pelbagai organ.</a:t>
            </a:r>
            <a:endParaRPr lang="en-MY" sz="2800" b="1">
              <a:effectLst>
                <a:glow rad="127000">
                  <a:schemeClr val="bg1"/>
                </a:glow>
              </a:effectLst>
              <a:latin typeface="Arial" panose="020B0604020202020204" pitchFamily="34" charset="0"/>
              <a:ea typeface="Times New Roman" panose="02020603050405020304" pitchFamily="18" charset="0"/>
            </a:endParaRPr>
          </a:p>
          <a:p>
            <a:r>
              <a:rPr lang="en-MY" sz="2800" b="1">
                <a:effectLst>
                  <a:glow rad="127000">
                    <a:schemeClr val="bg1"/>
                  </a:glow>
                </a:effectLst>
                <a:latin typeface="Arial" panose="020B0604020202020204" pitchFamily="34" charset="0"/>
                <a:ea typeface="Times New Roman" panose="02020603050405020304" pitchFamily="18" charset="0"/>
              </a:rPr>
              <a:t>Thymoquinone membantu menghalang enzim tertentu dalam badan yang bertanggungjawab menyebabkan keradangan pada tisu.</a:t>
            </a:r>
            <a:endParaRPr lang="en-MY" sz="2800" b="1">
              <a:effectLst>
                <a:glow rad="127000">
                  <a:schemeClr val="bg1"/>
                </a:glow>
              </a:effectLst>
              <a:latin typeface="Arial" panose="020B0604020202020204" pitchFamily="34" charset="0"/>
              <a:ea typeface="Times New Roman" panose="02020603050405020304" pitchFamily="18" charset="0"/>
            </a:endParaRPr>
          </a:p>
          <a:p>
            <a:r>
              <a:rPr lang="en-MY" sz="2800" b="1">
                <a:effectLst>
                  <a:glow rad="127000">
                    <a:schemeClr val="bg1"/>
                  </a:glow>
                </a:effectLst>
                <a:latin typeface="Arial" panose="020B0604020202020204" pitchFamily="34" charset="0"/>
                <a:ea typeface="Times New Roman" panose="02020603050405020304" pitchFamily="18" charset="0"/>
              </a:rPr>
              <a:t>Antiradang membantu mengurangkan beberapa kesan yang tidak diingini dan mengurangkan penderitaan dan ketidakselesaan dalam pelbagai penyakit.</a:t>
            </a:r>
            <a:endParaRPr lang="en-MY" sz="2800" b="1">
              <a:effectLst>
                <a:glow rad="127000">
                  <a:schemeClr val="bg1"/>
                </a:glow>
              </a:effectLst>
              <a:latin typeface="Arial" panose="020B0604020202020204" pitchFamily="34" charset="0"/>
              <a:ea typeface="Times New Roman" panose="02020603050405020304" pitchFamily="18" charset="0"/>
            </a:endParaRPr>
          </a:p>
          <a:p>
            <a:r>
              <a:rPr lang="en-MY" b="1" dirty="0">
                <a:effectLst>
                  <a:glow rad="127000">
                    <a:schemeClr val="tx1"/>
                  </a:glow>
                </a:effectLst>
                <a:latin typeface="Cambria,BoldItalic"/>
                <a:ea typeface="Times New Roman" panose="02020603050405020304" pitchFamily="18" charset="0"/>
              </a:rPr>
              <a:t> </a:t>
            </a:r>
            <a:endParaRPr lang="en-MY" sz="2800" b="1" dirty="0">
              <a:effectLst>
                <a:glow rad="127000">
                  <a:schemeClr val="tx1"/>
                </a:glow>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1463040" y="328930"/>
            <a:ext cx="8620125" cy="1568450"/>
          </a:xfrm>
          <a:prstGeom prst="rect">
            <a:avLst/>
          </a:prstGeom>
          <a:solidFill>
            <a:srgbClr val="341ED0"/>
          </a:solidFill>
        </p:spPr>
        <p:txBody>
          <a:bodyPr wrap="square">
            <a:spAutoFit/>
          </a:bodyPr>
          <a:p>
            <a:r>
              <a:rPr lang="en-US" sz="4800" b="1" dirty="0" err="1">
                <a:solidFill>
                  <a:schemeClr val="bg1"/>
                </a:solidFill>
                <a:effectLst>
                  <a:glow rad="76200">
                    <a:schemeClr val="tx1"/>
                  </a:glow>
                </a:effectLst>
                <a:latin typeface="Arial" panose="020B0604020202020204" pitchFamily="34" charset="0"/>
                <a:ea typeface="Times New Roman" panose="02020603050405020304" pitchFamily="18" charset="0"/>
              </a:rPr>
              <a:t>Kesan Anti-Radang</a:t>
            </a:r>
            <a:endParaRPr lang="en-US" sz="4800" b="1" dirty="0" err="1">
              <a:solidFill>
                <a:schemeClr val="bg1"/>
              </a:solidFill>
              <a:effectLst>
                <a:glow rad="76200">
                  <a:schemeClr val="tx1"/>
                </a:glow>
              </a:effectLst>
              <a:latin typeface="Arial" panose="020B0604020202020204" pitchFamily="34" charset="0"/>
              <a:ea typeface="Times New Roman" panose="02020603050405020304" pitchFamily="18" charset="0"/>
            </a:endParaRPr>
          </a:p>
          <a:p>
            <a:r>
              <a:rPr lang="en-US" sz="4800" b="1" dirty="0" err="1">
                <a:solidFill>
                  <a:schemeClr val="bg1"/>
                </a:solidFill>
                <a:effectLst>
                  <a:glow rad="76200">
                    <a:schemeClr val="tx1"/>
                  </a:glow>
                </a:effectLst>
                <a:latin typeface="Arial" panose="020B0604020202020204" pitchFamily="34" charset="0"/>
                <a:ea typeface="Times New Roman" panose="02020603050405020304" pitchFamily="18" charset="0"/>
              </a:rPr>
              <a:t> (Anti Inflammatory Effects)</a:t>
            </a:r>
            <a:endParaRPr lang="en-US" sz="4800" b="1" dirty="0">
              <a:solidFill>
                <a:schemeClr val="bg1"/>
              </a:solidFill>
              <a:effectLst>
                <a:glow rad="76200">
                  <a:schemeClr val="tx1"/>
                </a:glow>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Creative For PowerPoint HDs Graphic Backgrounds for Powerpoint Templates -  PPT Background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282" y="272649"/>
            <a:ext cx="5775436" cy="1323439"/>
          </a:xfrm>
          <a:prstGeom prst="rect">
            <a:avLst/>
          </a:prstGeom>
          <a:solidFill>
            <a:srgbClr val="001295"/>
          </a:solidFill>
        </p:spPr>
        <p:txBody>
          <a:bodyPr wrap="square" rtlCol="0">
            <a:spAutoFit/>
          </a:bodyPr>
          <a:p>
            <a:pPr algn="ctr"/>
            <a:r>
              <a:rPr lang="en-US" sz="4000" b="1" i="1">
                <a:solidFill>
                  <a:schemeClr val="bg1"/>
                </a:solidFill>
              </a:rPr>
              <a:t>Nigella sativa </a:t>
            </a:r>
            <a:r>
              <a:rPr lang="en-US" sz="4000" b="1">
                <a:solidFill>
                  <a:schemeClr val="bg1"/>
                </a:solidFill>
              </a:rPr>
              <a:t>IS VERY HIGH IN ANTIOXIDANT</a:t>
            </a:r>
            <a:endParaRPr lang="en-US" sz="4000" b="1">
              <a:solidFill>
                <a:schemeClr val="bg1"/>
              </a:solidFill>
            </a:endParaRPr>
          </a:p>
        </p:txBody>
      </p:sp>
      <p:sp>
        <p:nvSpPr>
          <p:cNvPr id="5" name="TextBox 4"/>
          <p:cNvSpPr txBox="1"/>
          <p:nvPr/>
        </p:nvSpPr>
        <p:spPr>
          <a:xfrm>
            <a:off x="7571428" y="934368"/>
            <a:ext cx="3328283" cy="707886"/>
          </a:xfrm>
          <a:prstGeom prst="rect">
            <a:avLst/>
          </a:prstGeom>
          <a:noFill/>
        </p:spPr>
        <p:txBody>
          <a:bodyPr wrap="none" rtlCol="0">
            <a:spAutoFit/>
          </a:bodyPr>
          <a:p>
            <a:r>
              <a:rPr lang="en-US" sz="4000">
                <a:solidFill>
                  <a:srgbClr val="C00000"/>
                </a:solidFill>
              </a:rPr>
              <a:t>Thymoquinone</a:t>
            </a:r>
            <a:endParaRPr lang="en-US" sz="4000">
              <a:solidFill>
                <a:srgbClr val="C00000"/>
              </a:solidFill>
            </a:endParaRPr>
          </a:p>
        </p:txBody>
      </p:sp>
      <p:sp>
        <p:nvSpPr>
          <p:cNvPr id="6" name="TextBox 5"/>
          <p:cNvSpPr txBox="1"/>
          <p:nvPr/>
        </p:nvSpPr>
        <p:spPr>
          <a:xfrm>
            <a:off x="647903" y="2001598"/>
            <a:ext cx="5562193" cy="4154984"/>
          </a:xfrm>
          <a:prstGeom prst="rect">
            <a:avLst/>
          </a:prstGeom>
          <a:solidFill>
            <a:schemeClr val="bg1">
              <a:lumMod val="95000"/>
            </a:schemeClr>
          </a:solidFill>
        </p:spPr>
        <p:txBody>
          <a:bodyPr wrap="square">
            <a:spAutoFit/>
          </a:bodyPr>
          <a:p>
            <a:pPr algn="ctr"/>
            <a:r>
              <a:rPr lang="en-MY" sz="4000" b="1">
                <a:effectLst/>
                <a:latin typeface="Calibri" panose="020F0502020204030204" charset="0"/>
                <a:ea typeface="Calibri" panose="020F0502020204030204" charset="0"/>
                <a:cs typeface="Times New Roman" panose="02020603050405020304" pitchFamily="18" charset="0"/>
              </a:rPr>
              <a:t>Antioxidant effects</a:t>
            </a:r>
            <a:endParaRPr lang="en-MY" sz="4000">
              <a:effectLst/>
              <a:latin typeface="Calibri" panose="020F0502020204030204" charset="0"/>
              <a:ea typeface="Calibri" panose="020F0502020204030204" charset="0"/>
              <a:cs typeface="Times New Roman" panose="02020603050405020304" pitchFamily="18" charset="0"/>
            </a:endParaRPr>
          </a:p>
          <a:p>
            <a:pPr algn="ctr"/>
            <a:r>
              <a:rPr lang="en-MY" sz="3200">
                <a:effectLst/>
                <a:latin typeface="Calibri" panose="020F0502020204030204" charset="0"/>
                <a:ea typeface="Calibri" panose="020F0502020204030204" charset="0"/>
                <a:cs typeface="Times New Roman" panose="02020603050405020304" pitchFamily="18" charset="0"/>
              </a:rPr>
              <a:t>Antioxidants are very important group of chemicals that can prevent oxidation and also prevent unnecessary damage to the cells and various organ systems due to oxidation process. </a:t>
            </a:r>
            <a:endParaRPr lang="en-MY" sz="3200">
              <a:effectLst/>
              <a:latin typeface="Calibri" panose="020F0502020204030204" charset="0"/>
              <a:ea typeface="Calibri" panose="020F0502020204030204" charset="0"/>
              <a:cs typeface="Times New Roman" panose="02020603050405020304" pitchFamily="18" charset="0"/>
            </a:endParaRPr>
          </a:p>
        </p:txBody>
      </p:sp>
      <p:pic>
        <p:nvPicPr>
          <p:cNvPr id="3" name="Picture 2" descr="Thymoquninone Chemical Structure"/>
          <p:cNvPicPr>
            <a:picLocks noChangeAspect="1"/>
          </p:cNvPicPr>
          <p:nvPr/>
        </p:nvPicPr>
        <p:blipFill>
          <a:blip r:embed="rId2" r:link="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22931" y="2001598"/>
            <a:ext cx="4421166" cy="3286787"/>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国外模板制作字体">
      <a:majorFont>
        <a:latin typeface="Century Gothic"/>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7902</Words>
  <Application>WPS Presentation</Application>
  <PresentationFormat>宽屏</PresentationFormat>
  <Paragraphs>370</Paragraphs>
  <Slides>37</Slides>
  <Notes>25</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37</vt:i4>
      </vt:variant>
    </vt:vector>
  </HeadingPairs>
  <TitlesOfParts>
    <vt:vector size="61" baseType="lpstr">
      <vt:lpstr>Arial</vt:lpstr>
      <vt:lpstr>SimSun</vt:lpstr>
      <vt:lpstr>Wingdings</vt:lpstr>
      <vt:lpstr>Arial Rounded MT Bold</vt:lpstr>
      <vt:lpstr>Bangla Sangam MN</vt:lpstr>
      <vt:lpstr>Wide Latin</vt:lpstr>
      <vt:lpstr>Artifakt Element Heavy</vt:lpstr>
      <vt:lpstr>Times New Roman</vt:lpstr>
      <vt:lpstr>Arial Black</vt:lpstr>
      <vt:lpstr>Apple Color Emoji</vt:lpstr>
      <vt:lpstr>AMGDT</vt:lpstr>
      <vt:lpstr>Georgia</vt:lpstr>
      <vt:lpstr>Calibri</vt:lpstr>
      <vt:lpstr>Cambria,BoldItalic</vt:lpstr>
      <vt:lpstr>Microsoft YaHei</vt:lpstr>
      <vt:lpstr>Arial Unicode MS</vt:lpstr>
      <vt:lpstr>Century Gothic</vt:lpstr>
      <vt:lpstr>等线</vt:lpstr>
      <vt:lpstr>APPLE CHANCERY</vt:lpstr>
      <vt:lpstr>Mongolian Baiti</vt:lpstr>
      <vt:lpstr>Calibri Light</vt:lpstr>
      <vt:lpstr>Times New Roman,Bold</vt:lpstr>
      <vt:lpstr>Bahnschrift SemiBold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367</cp:revision>
  <dcterms:created xsi:type="dcterms:W3CDTF">2023-05-24T07:46:00Z</dcterms:created>
  <dcterms:modified xsi:type="dcterms:W3CDTF">2023-05-29T08:24:32Z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9982B60F5D0941BCBB0C001A066454EA</vt:lpwstr>
  </property>
  <property fmtid="{D5CDD505-2E9C-101B-9397-08002B2CF9AE}" pid="3" name="KSOProductBuildVer">
    <vt:lpwstr>1033-11.2.0.11537</vt:lpwstr>
  </property>
</Properties>
</file>